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8"/>
  </p:notesMasterIdLst>
  <p:sldIdLst>
    <p:sldId id="280" r:id="rId3"/>
    <p:sldId id="281" r:id="rId4"/>
    <p:sldId id="282" r:id="rId5"/>
    <p:sldId id="283" r:id="rId6"/>
    <p:sldId id="284" r:id="rId7"/>
    <p:sldId id="285" r:id="rId8"/>
    <p:sldId id="301" r:id="rId9"/>
    <p:sldId id="287" r:id="rId10"/>
    <p:sldId id="286" r:id="rId11"/>
    <p:sldId id="288" r:id="rId12"/>
    <p:sldId id="289" r:id="rId13"/>
    <p:sldId id="290" r:id="rId14"/>
    <p:sldId id="291" r:id="rId15"/>
    <p:sldId id="292" r:id="rId16"/>
    <p:sldId id="296" r:id="rId17"/>
    <p:sldId id="293" r:id="rId18"/>
    <p:sldId id="294" r:id="rId19"/>
    <p:sldId id="295" r:id="rId20"/>
    <p:sldId id="278" r:id="rId21"/>
    <p:sldId id="263" r:id="rId22"/>
    <p:sldId id="268" r:id="rId23"/>
    <p:sldId id="300" r:id="rId24"/>
    <p:sldId id="297" r:id="rId25"/>
    <p:sldId id="299" r:id="rId26"/>
    <p:sldId id="29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9" autoAdjust="0"/>
    <p:restoredTop sz="86376" autoAdjust="0"/>
  </p:normalViewPr>
  <p:slideViewPr>
    <p:cSldViewPr snapToGrid="0">
      <p:cViewPr varScale="1">
        <p:scale>
          <a:sx n="106" d="100"/>
          <a:sy n="106" d="100"/>
        </p:scale>
        <p:origin x="6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77C6EE-0BA2-4FDA-A157-58D3DB77CEED}" type="datetimeFigureOut">
              <a:rPr lang="en-US" smtClean="0"/>
              <a:t>4/6/20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5E0E87-1274-4796-A65F-1B32E416B768}" type="slidenum">
              <a:rPr lang="en-US" smtClean="0"/>
              <a:t>‹#›</a:t>
            </a:fld>
            <a:endParaRPr lang="en-US"/>
          </a:p>
        </p:txBody>
      </p:sp>
    </p:spTree>
    <p:extLst>
      <p:ext uri="{BB962C8B-B14F-4D97-AF65-F5344CB8AC3E}">
        <p14:creationId xmlns:p14="http://schemas.microsoft.com/office/powerpoint/2010/main" val="3314917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Old text:</a:t>
            </a:r>
          </a:p>
          <a:p>
            <a:r>
              <a:rPr lang="en-US" dirty="0"/>
              <a:t>An encroachment is any action (highway construction, reconstruction, rehabilitation, repair or improvement) within the limits of the base floodplain [see definitions in 23 CFR 650.105(a) and (e)]. The term encroachment, therefore, is simply a locational reference and does not have any implication in regards to the effects of the action. If the project is located within the limits of a base floodplain or regulatory floodway then it is an encroachment and the project becomes subject to the requirements of E.O. 11988 and 23 CFR 650. </a:t>
            </a:r>
            <a:r>
              <a:rPr lang="en-US" dirty="0">
                <a:solidFill>
                  <a:srgbClr val="FF0000"/>
                </a:solidFill>
              </a:rPr>
              <a:t>For the purposes of identifying encroachments, DOT&amp;PF interprets “action” to mean construction of any permanent feature or structure, not those that are temporary.</a:t>
            </a:r>
          </a:p>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D25E0E87-1274-4796-A65F-1B32E416B768}" type="slidenum">
              <a:rPr lang="en-US" smtClean="0"/>
              <a:t>5</a:t>
            </a:fld>
            <a:endParaRPr lang="en-US"/>
          </a:p>
        </p:txBody>
      </p:sp>
    </p:spTree>
    <p:extLst>
      <p:ext uri="{BB962C8B-B14F-4D97-AF65-F5344CB8AC3E}">
        <p14:creationId xmlns:p14="http://schemas.microsoft.com/office/powerpoint/2010/main" val="2030521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Functionally dependent use means a use which cannot perform its intended purpose unless it is located or carried out in close proximity to water. The term includes only docking facilities, port facilities that are necessary for the loading and unloading of cargo or passengers, and ship building and ship repair facilities, but does not include long-term storage or related manufacturing facilities. 44 CFR 59.1</a:t>
            </a:r>
          </a:p>
          <a:p>
            <a:endParaRPr lang="en-US" dirty="0"/>
          </a:p>
        </p:txBody>
      </p:sp>
      <p:sp>
        <p:nvSpPr>
          <p:cNvPr id="4" name="Slide Number Placeholder 3"/>
          <p:cNvSpPr>
            <a:spLocks noGrp="1"/>
          </p:cNvSpPr>
          <p:nvPr>
            <p:ph type="sldNum" sz="quarter" idx="10"/>
          </p:nvPr>
        </p:nvSpPr>
        <p:spPr/>
        <p:txBody>
          <a:bodyPr/>
          <a:lstStyle/>
          <a:p>
            <a:fld id="{D25E0E87-1274-4796-A65F-1B32E416B768}" type="slidenum">
              <a:rPr lang="en-US" smtClean="0"/>
              <a:t>16</a:t>
            </a:fld>
            <a:endParaRPr lang="en-US"/>
          </a:p>
        </p:txBody>
      </p:sp>
    </p:spTree>
    <p:extLst>
      <p:ext uri="{BB962C8B-B14F-4D97-AF65-F5344CB8AC3E}">
        <p14:creationId xmlns:p14="http://schemas.microsoft.com/office/powerpoint/2010/main" val="2206900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this be a c26,27,28?</a:t>
            </a:r>
            <a:r>
              <a:rPr lang="en-US" baseline="0" dirty="0"/>
              <a:t> Can this action be processed as a PCE? </a:t>
            </a:r>
            <a:endParaRPr lang="en-US" dirty="0"/>
          </a:p>
        </p:txBody>
      </p:sp>
      <p:sp>
        <p:nvSpPr>
          <p:cNvPr id="4" name="Slide Number Placeholder 3"/>
          <p:cNvSpPr>
            <a:spLocks noGrp="1"/>
          </p:cNvSpPr>
          <p:nvPr>
            <p:ph type="sldNum" sz="quarter" idx="10"/>
          </p:nvPr>
        </p:nvSpPr>
        <p:spPr/>
        <p:txBody>
          <a:bodyPr/>
          <a:lstStyle/>
          <a:p>
            <a:fld id="{D25E0E87-1274-4796-A65F-1B32E416B768}" type="slidenum">
              <a:rPr lang="en-US" smtClean="0"/>
              <a:t>20</a:t>
            </a:fld>
            <a:endParaRPr lang="en-US"/>
          </a:p>
        </p:txBody>
      </p:sp>
    </p:spTree>
    <p:extLst>
      <p:ext uri="{BB962C8B-B14F-4D97-AF65-F5344CB8AC3E}">
        <p14:creationId xmlns:p14="http://schemas.microsoft.com/office/powerpoint/2010/main" val="4252787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this action</a:t>
            </a:r>
            <a:r>
              <a:rPr lang="en-US" baseline="0" dirty="0"/>
              <a:t> be processed as a PCE? </a:t>
            </a:r>
            <a:endParaRPr lang="en-US" dirty="0"/>
          </a:p>
        </p:txBody>
      </p:sp>
      <p:sp>
        <p:nvSpPr>
          <p:cNvPr id="4" name="Slide Number Placeholder 3"/>
          <p:cNvSpPr>
            <a:spLocks noGrp="1"/>
          </p:cNvSpPr>
          <p:nvPr>
            <p:ph type="sldNum" sz="quarter" idx="10"/>
          </p:nvPr>
        </p:nvSpPr>
        <p:spPr/>
        <p:txBody>
          <a:bodyPr/>
          <a:lstStyle/>
          <a:p>
            <a:fld id="{D25E0E87-1274-4796-A65F-1B32E416B768}" type="slidenum">
              <a:rPr lang="en-US" smtClean="0"/>
              <a:t>21</a:t>
            </a:fld>
            <a:endParaRPr lang="en-US"/>
          </a:p>
        </p:txBody>
      </p:sp>
    </p:spTree>
    <p:extLst>
      <p:ext uri="{BB962C8B-B14F-4D97-AF65-F5344CB8AC3E}">
        <p14:creationId xmlns:p14="http://schemas.microsoft.com/office/powerpoint/2010/main" val="2947314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EBCAFAA-5651-4DA1-8F8F-E1CA0893C7F4}" type="datetimeFigureOut">
              <a:rPr lang="en-US" smtClean="0"/>
              <a:t>4/6/20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7A3FF-F834-410D-ACDC-FD7FF6DD7A83}" type="slidenum">
              <a:rPr lang="en-US" smtClean="0"/>
              <a:t>‹#›</a:t>
            </a:fld>
            <a:endParaRPr lang="en-US"/>
          </a:p>
        </p:txBody>
      </p:sp>
    </p:spTree>
    <p:extLst>
      <p:ext uri="{BB962C8B-B14F-4D97-AF65-F5344CB8AC3E}">
        <p14:creationId xmlns:p14="http://schemas.microsoft.com/office/powerpoint/2010/main" val="1904224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BCAFAA-5651-4DA1-8F8F-E1CA0893C7F4}" type="datetimeFigureOut">
              <a:rPr lang="en-US" smtClean="0"/>
              <a:t>4/6/20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7A3FF-F834-410D-ACDC-FD7FF6DD7A83}" type="slidenum">
              <a:rPr lang="en-US" smtClean="0"/>
              <a:t>‹#›</a:t>
            </a:fld>
            <a:endParaRPr lang="en-US"/>
          </a:p>
        </p:txBody>
      </p:sp>
    </p:spTree>
    <p:extLst>
      <p:ext uri="{BB962C8B-B14F-4D97-AF65-F5344CB8AC3E}">
        <p14:creationId xmlns:p14="http://schemas.microsoft.com/office/powerpoint/2010/main" val="3521855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BCAFAA-5651-4DA1-8F8F-E1CA0893C7F4}" type="datetimeFigureOut">
              <a:rPr lang="en-US" smtClean="0"/>
              <a:t>4/6/20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7A3FF-F834-410D-ACDC-FD7FF6DD7A83}" type="slidenum">
              <a:rPr lang="en-US" smtClean="0"/>
              <a:t>‹#›</a:t>
            </a:fld>
            <a:endParaRPr lang="en-US"/>
          </a:p>
        </p:txBody>
      </p:sp>
    </p:spTree>
    <p:extLst>
      <p:ext uri="{BB962C8B-B14F-4D97-AF65-F5344CB8AC3E}">
        <p14:creationId xmlns:p14="http://schemas.microsoft.com/office/powerpoint/2010/main" val="3050997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285"/>
            <a:ext cx="12192000" cy="6853431"/>
          </a:xfrm>
          <a:prstGeom prst="rect">
            <a:avLst/>
          </a:prstGeom>
        </p:spPr>
      </p:pic>
      <p:sp>
        <p:nvSpPr>
          <p:cNvPr id="14" name="Footer Placeholder 3"/>
          <p:cNvSpPr txBox="1">
            <a:spLocks/>
          </p:cNvSpPr>
          <p:nvPr userDrawn="1"/>
        </p:nvSpPr>
        <p:spPr>
          <a:xfrm>
            <a:off x="330200" y="6583680"/>
            <a:ext cx="11861800" cy="274320"/>
          </a:xfrm>
          <a:prstGeom prst="rect">
            <a:avLst/>
          </a:prstGeom>
          <a:gradFill flip="none" rotWithShape="1">
            <a:gsLst>
              <a:gs pos="100000">
                <a:srgbClr val="FFFFFF">
                  <a:alpha val="50000"/>
                </a:srgbClr>
              </a:gs>
              <a:gs pos="0">
                <a:schemeClr val="bg1"/>
              </a:gs>
              <a:gs pos="0">
                <a:schemeClr val="bg1">
                  <a:alpha val="0"/>
                </a:schemeClr>
              </a:gs>
            </a:gsLst>
            <a:lin ang="0" scaled="1"/>
            <a:tileRect/>
          </a:gradFill>
        </p:spPr>
        <p:txBody>
          <a:bodyPr vert="horz" lIns="91440" tIns="45720" rIns="91440" bIns="45720" rtlCol="0" anchor="ctr"/>
          <a:lstStyle>
            <a:defPPr>
              <a:defRPr lang="en-US"/>
            </a:defPPr>
            <a:lvl1pPr algn="ctr" rtl="0" fontAlgn="auto">
              <a:spcBef>
                <a:spcPts val="0"/>
              </a:spcBef>
              <a:spcAft>
                <a:spcPts val="0"/>
              </a:spcAft>
              <a:defRPr sz="1200" b="0" kern="1200">
                <a:solidFill>
                  <a:schemeClr val="bg1"/>
                </a:solidFill>
                <a:latin typeface="+mj-lt"/>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r>
              <a:rPr lang="en-US" sz="1200" b="0" i="0" dirty="0">
                <a:solidFill>
                  <a:schemeClr val="tx1">
                    <a:lumMod val="85000"/>
                    <a:lumOff val="15000"/>
                  </a:schemeClr>
                </a:solidFill>
              </a:rPr>
              <a:t>Our </a:t>
            </a:r>
            <a:r>
              <a:rPr lang="en-US" sz="1200" b="0" i="0" baseline="0" dirty="0">
                <a:solidFill>
                  <a:schemeClr val="tx1">
                    <a:lumMod val="85000"/>
                    <a:lumOff val="15000"/>
                  </a:schemeClr>
                </a:solidFill>
              </a:rPr>
              <a:t>mission is to </a:t>
            </a:r>
            <a:r>
              <a:rPr lang="en-US" sz="1200" b="1" i="1" dirty="0">
                <a:solidFill>
                  <a:schemeClr val="tx1">
                    <a:lumMod val="85000"/>
                    <a:lumOff val="15000"/>
                  </a:schemeClr>
                </a:solidFill>
              </a:rPr>
              <a:t>Keep Alaska Moving</a:t>
            </a:r>
            <a:r>
              <a:rPr lang="en-US" sz="1200" b="1" dirty="0">
                <a:solidFill>
                  <a:schemeClr val="tx1">
                    <a:lumMod val="85000"/>
                    <a:lumOff val="15000"/>
                  </a:schemeClr>
                </a:solidFill>
              </a:rPr>
              <a:t> </a:t>
            </a:r>
            <a:r>
              <a:rPr lang="en-US" sz="1200" dirty="0">
                <a:solidFill>
                  <a:schemeClr val="tx1">
                    <a:lumMod val="85000"/>
                    <a:lumOff val="15000"/>
                  </a:schemeClr>
                </a:solidFill>
              </a:rPr>
              <a:t>through service and infrastructure.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68000" y="2209800"/>
            <a:ext cx="1320800" cy="990600"/>
          </a:xfrm>
          <a:prstGeom prst="rect">
            <a:avLst/>
          </a:prstGeom>
        </p:spPr>
      </p:pic>
      <p:sp>
        <p:nvSpPr>
          <p:cNvPr id="17" name="Title 1"/>
          <p:cNvSpPr txBox="1">
            <a:spLocks/>
          </p:cNvSpPr>
          <p:nvPr userDrawn="1"/>
        </p:nvSpPr>
        <p:spPr>
          <a:xfrm>
            <a:off x="3454400" y="3200400"/>
            <a:ext cx="8737600" cy="990600"/>
          </a:xfrm>
          <a:prstGeom prst="rect">
            <a:avLst/>
          </a:prstGeom>
          <a:noFill/>
        </p:spPr>
        <p:txBody>
          <a:bodyPr/>
          <a:lstStyle>
            <a:lvl1pPr>
              <a:defRPr sz="3100" baseline="0">
                <a:ln w="12700">
                  <a:solidFill>
                    <a:schemeClr val="tx1"/>
                  </a:solidFill>
                </a:ln>
                <a:gradFill>
                  <a:gsLst>
                    <a:gs pos="0">
                      <a:schemeClr val="bg1"/>
                    </a:gs>
                    <a:gs pos="66000">
                      <a:schemeClr val="accent1">
                        <a:tint val="23500"/>
                        <a:satMod val="160000"/>
                      </a:schemeClr>
                    </a:gs>
                  </a:gsLst>
                  <a:lin ang="5400000" scaled="0"/>
                </a:gradFill>
                <a:effectLst>
                  <a:outerShdw blurRad="50800" dist="38100" dir="2700000" algn="tl" rotWithShape="0">
                    <a:prstClr val="black">
                      <a:alpha val="40000"/>
                    </a:prstClr>
                  </a:outerShdw>
                </a:effectLst>
                <a:latin typeface="Arial Black" pitchFamily="34" charset="0"/>
              </a:defRPr>
            </a:lvl1pPr>
          </a:lstStyle>
          <a:p>
            <a:pPr algn="r" fontAlgn="auto">
              <a:spcAft>
                <a:spcPts val="0"/>
              </a:spcAft>
              <a:defRPr/>
            </a:pPr>
            <a:r>
              <a:rPr lang="en-US" sz="2700" dirty="0">
                <a:ln w="12700">
                  <a:noFill/>
                </a:ln>
                <a:solidFill>
                  <a:srgbClr val="4A4646"/>
                </a:solidFill>
                <a:effectLst/>
                <a:ea typeface="+mj-ea"/>
                <a:cs typeface="+mj-cs"/>
              </a:rPr>
              <a:t>Alaska Department of Transportation &amp; Public Facilities</a:t>
            </a:r>
          </a:p>
        </p:txBody>
      </p:sp>
    </p:spTree>
    <p:extLst>
      <p:ext uri="{BB962C8B-B14F-4D97-AF65-F5344CB8AC3E}">
        <p14:creationId xmlns:p14="http://schemas.microsoft.com/office/powerpoint/2010/main" val="953694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title bar">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1085850"/>
          </a:xfrm>
          <a:prstGeom prst="rect">
            <a:avLst/>
          </a:prstGeom>
        </p:spPr>
      </p:pic>
      <p:sp>
        <p:nvSpPr>
          <p:cNvPr id="19" name="Title 1"/>
          <p:cNvSpPr>
            <a:spLocks noGrp="1"/>
          </p:cNvSpPr>
          <p:nvPr>
            <p:ph type="title"/>
          </p:nvPr>
        </p:nvSpPr>
        <p:spPr>
          <a:xfrm>
            <a:off x="0" y="0"/>
            <a:ext cx="12192000" cy="1085850"/>
          </a:xfrm>
          <a:noFill/>
        </p:spPr>
        <p:txBody>
          <a:bodyPr/>
          <a:lstStyle>
            <a:lvl1pPr>
              <a:defRPr>
                <a:solidFill>
                  <a:schemeClr val="tx1">
                    <a:lumMod val="75000"/>
                    <a:lumOff val="25000"/>
                  </a:schemeClr>
                </a:solidFill>
              </a:defRPr>
            </a:lvl1pPr>
          </a:lstStyle>
          <a:p>
            <a:r>
              <a:rPr lang="en-US" dirty="0"/>
              <a:t>Click to edit Master title style</a:t>
            </a:r>
          </a:p>
        </p:txBody>
      </p:sp>
      <p:sp>
        <p:nvSpPr>
          <p:cNvPr id="21" name="Slide Number Placeholder 4"/>
          <p:cNvSpPr txBox="1">
            <a:spLocks/>
          </p:cNvSpPr>
          <p:nvPr userDrawn="1"/>
        </p:nvSpPr>
        <p:spPr>
          <a:xfrm>
            <a:off x="11277600" y="6675120"/>
            <a:ext cx="914400" cy="182880"/>
          </a:xfrm>
          <a:prstGeom prst="rect">
            <a:avLst/>
          </a:prstGeom>
        </p:spPr>
        <p:txBody>
          <a:bodyPr vert="horz" lIns="91440" tIns="45720" rIns="91440" bIns="45720" rtlCol="0" anchor="ctr"/>
          <a:lstStyle>
            <a:defPPr>
              <a:defRPr lang="en-US"/>
            </a:defPPr>
            <a:lvl1pPr algn="r" rtl="0" fontAlgn="auto">
              <a:spcBef>
                <a:spcPts val="0"/>
              </a:spcBef>
              <a:spcAft>
                <a:spcPts val="0"/>
              </a:spcAft>
              <a:defRPr sz="800" kern="1200">
                <a:solidFill>
                  <a:schemeClr val="bg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fld id="{0DFB3D18-987C-4A6B-9D8A-0028CE06E048}" type="slidenum">
              <a:rPr lang="en-US" sz="800" smtClean="0"/>
              <a:pPr>
                <a:defRPr/>
              </a:pPr>
              <a:t>‹#›</a:t>
            </a:fld>
            <a:endParaRPr lang="en-US" sz="800" dirty="0"/>
          </a:p>
        </p:txBody>
      </p:sp>
      <p:sp>
        <p:nvSpPr>
          <p:cNvPr id="5" name="Text Placeholder 2"/>
          <p:cNvSpPr>
            <a:spLocks noGrp="1"/>
          </p:cNvSpPr>
          <p:nvPr>
            <p:ph idx="1"/>
          </p:nvPr>
        </p:nvSpPr>
        <p:spPr bwMode="auto">
          <a:xfrm>
            <a:off x="203200" y="1146048"/>
            <a:ext cx="11785600" cy="540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Slide Number Placeholder 3"/>
          <p:cNvSpPr>
            <a:spLocks noGrp="1"/>
          </p:cNvSpPr>
          <p:nvPr>
            <p:ph type="sldNum" sz="quarter" idx="10"/>
          </p:nvPr>
        </p:nvSpPr>
        <p:spPr/>
        <p:txBody>
          <a:bodyPr/>
          <a:lstStyle/>
          <a:p>
            <a:pPr>
              <a:defRPr/>
            </a:pPr>
            <a:fld id="{A98B6FD7-91B3-4D10-B688-973CF5EAA776}" type="slidenum">
              <a:rPr lang="en-US" smtClean="0"/>
              <a:pPr>
                <a:defRPr/>
              </a:pPr>
              <a:t>‹#›</a:t>
            </a:fld>
            <a:endParaRPr lang="en-US" dirty="0"/>
          </a:p>
        </p:txBody>
      </p:sp>
    </p:spTree>
    <p:extLst>
      <p:ext uri="{BB962C8B-B14F-4D97-AF65-F5344CB8AC3E}">
        <p14:creationId xmlns:p14="http://schemas.microsoft.com/office/powerpoint/2010/main" val="896304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Slide Number Placeholder 4"/>
          <p:cNvSpPr txBox="1">
            <a:spLocks/>
          </p:cNvSpPr>
          <p:nvPr userDrawn="1"/>
        </p:nvSpPr>
        <p:spPr>
          <a:xfrm>
            <a:off x="11277600" y="6675120"/>
            <a:ext cx="914400" cy="182880"/>
          </a:xfrm>
          <a:prstGeom prst="rect">
            <a:avLst/>
          </a:prstGeom>
        </p:spPr>
        <p:txBody>
          <a:bodyPr vert="horz" lIns="91440" tIns="45720" rIns="91440" bIns="45720" rtlCol="0" anchor="ctr"/>
          <a:lstStyle>
            <a:defPPr>
              <a:defRPr lang="en-US"/>
            </a:defPPr>
            <a:lvl1pPr algn="r" rtl="0" fontAlgn="auto">
              <a:spcBef>
                <a:spcPts val="0"/>
              </a:spcBef>
              <a:spcAft>
                <a:spcPts val="0"/>
              </a:spcAft>
              <a:defRPr sz="800" kern="1200">
                <a:solidFill>
                  <a:schemeClr val="bg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fld id="{0DFB3D18-987C-4A6B-9D8A-0028CE06E048}" type="slidenum">
              <a:rPr lang="en-US" sz="800" smtClean="0"/>
              <a:pPr>
                <a:defRPr/>
              </a:pPr>
              <a:t>‹#›</a:t>
            </a:fld>
            <a:endParaRPr lang="en-US" sz="800" dirty="0"/>
          </a:p>
        </p:txBody>
      </p:sp>
      <p:sp>
        <p:nvSpPr>
          <p:cNvPr id="9" name="Title 1"/>
          <p:cNvSpPr>
            <a:spLocks noGrp="1"/>
          </p:cNvSpPr>
          <p:nvPr>
            <p:ph type="title"/>
          </p:nvPr>
        </p:nvSpPr>
        <p:spPr>
          <a:xfrm>
            <a:off x="0" y="0"/>
            <a:ext cx="12192000" cy="1085850"/>
          </a:xfrm>
          <a:noFill/>
        </p:spPr>
        <p:txBody>
          <a:bodyPr/>
          <a:lstStyle/>
          <a:p>
            <a:r>
              <a:rPr lang="en-US" dirty="0"/>
              <a:t>Click to edit Master title style</a:t>
            </a:r>
          </a:p>
        </p:txBody>
      </p:sp>
    </p:spTree>
    <p:extLst>
      <p:ext uri="{BB962C8B-B14F-4D97-AF65-F5344CB8AC3E}">
        <p14:creationId xmlns:p14="http://schemas.microsoft.com/office/powerpoint/2010/main" val="219901162"/>
      </p:ext>
    </p:extLst>
  </p:cSld>
  <p:clrMapOvr>
    <a:masterClrMapping/>
  </p:clrMapOvr>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BCAFAA-5651-4DA1-8F8F-E1CA0893C7F4}" type="datetimeFigureOut">
              <a:rPr lang="en-US" smtClean="0"/>
              <a:t>4/6/20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7A3FF-F834-410D-ACDC-FD7FF6DD7A83}" type="slidenum">
              <a:rPr lang="en-US" smtClean="0"/>
              <a:t>‹#›</a:t>
            </a:fld>
            <a:endParaRPr lang="en-US"/>
          </a:p>
        </p:txBody>
      </p:sp>
    </p:spTree>
    <p:extLst>
      <p:ext uri="{BB962C8B-B14F-4D97-AF65-F5344CB8AC3E}">
        <p14:creationId xmlns:p14="http://schemas.microsoft.com/office/powerpoint/2010/main" val="2052610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BCAFAA-5651-4DA1-8F8F-E1CA0893C7F4}" type="datetimeFigureOut">
              <a:rPr lang="en-US" smtClean="0"/>
              <a:t>4/6/20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7A3FF-F834-410D-ACDC-FD7FF6DD7A83}" type="slidenum">
              <a:rPr lang="en-US" smtClean="0"/>
              <a:t>‹#›</a:t>
            </a:fld>
            <a:endParaRPr lang="en-US"/>
          </a:p>
        </p:txBody>
      </p:sp>
    </p:spTree>
    <p:extLst>
      <p:ext uri="{BB962C8B-B14F-4D97-AF65-F5344CB8AC3E}">
        <p14:creationId xmlns:p14="http://schemas.microsoft.com/office/powerpoint/2010/main" val="3957621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BCAFAA-5651-4DA1-8F8F-E1CA0893C7F4}" type="datetimeFigureOut">
              <a:rPr lang="en-US" smtClean="0"/>
              <a:t>4/6/20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7A3FF-F834-410D-ACDC-FD7FF6DD7A83}" type="slidenum">
              <a:rPr lang="en-US" smtClean="0"/>
              <a:t>‹#›</a:t>
            </a:fld>
            <a:endParaRPr lang="en-US"/>
          </a:p>
        </p:txBody>
      </p:sp>
    </p:spTree>
    <p:extLst>
      <p:ext uri="{BB962C8B-B14F-4D97-AF65-F5344CB8AC3E}">
        <p14:creationId xmlns:p14="http://schemas.microsoft.com/office/powerpoint/2010/main" val="152278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BCAFAA-5651-4DA1-8F8F-E1CA0893C7F4}" type="datetimeFigureOut">
              <a:rPr lang="en-US" smtClean="0"/>
              <a:t>4/6/20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57A3FF-F834-410D-ACDC-FD7FF6DD7A83}" type="slidenum">
              <a:rPr lang="en-US" smtClean="0"/>
              <a:t>‹#›</a:t>
            </a:fld>
            <a:endParaRPr lang="en-US"/>
          </a:p>
        </p:txBody>
      </p:sp>
    </p:spTree>
    <p:extLst>
      <p:ext uri="{BB962C8B-B14F-4D97-AF65-F5344CB8AC3E}">
        <p14:creationId xmlns:p14="http://schemas.microsoft.com/office/powerpoint/2010/main" val="3608535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BCAFAA-5651-4DA1-8F8F-E1CA0893C7F4}" type="datetimeFigureOut">
              <a:rPr lang="en-US" smtClean="0"/>
              <a:t>4/6/20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57A3FF-F834-410D-ACDC-FD7FF6DD7A83}" type="slidenum">
              <a:rPr lang="en-US" smtClean="0"/>
              <a:t>‹#›</a:t>
            </a:fld>
            <a:endParaRPr lang="en-US"/>
          </a:p>
        </p:txBody>
      </p:sp>
    </p:spTree>
    <p:extLst>
      <p:ext uri="{BB962C8B-B14F-4D97-AF65-F5344CB8AC3E}">
        <p14:creationId xmlns:p14="http://schemas.microsoft.com/office/powerpoint/2010/main" val="1260483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BCAFAA-5651-4DA1-8F8F-E1CA0893C7F4}" type="datetimeFigureOut">
              <a:rPr lang="en-US" smtClean="0"/>
              <a:t>4/6/20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57A3FF-F834-410D-ACDC-FD7FF6DD7A83}" type="slidenum">
              <a:rPr lang="en-US" smtClean="0"/>
              <a:t>‹#›</a:t>
            </a:fld>
            <a:endParaRPr lang="en-US"/>
          </a:p>
        </p:txBody>
      </p:sp>
    </p:spTree>
    <p:extLst>
      <p:ext uri="{BB962C8B-B14F-4D97-AF65-F5344CB8AC3E}">
        <p14:creationId xmlns:p14="http://schemas.microsoft.com/office/powerpoint/2010/main" val="2476191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BCAFAA-5651-4DA1-8F8F-E1CA0893C7F4}" type="datetimeFigureOut">
              <a:rPr lang="en-US" smtClean="0"/>
              <a:t>4/6/20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7A3FF-F834-410D-ACDC-FD7FF6DD7A83}" type="slidenum">
              <a:rPr lang="en-US" smtClean="0"/>
              <a:t>‹#›</a:t>
            </a:fld>
            <a:endParaRPr lang="en-US"/>
          </a:p>
        </p:txBody>
      </p:sp>
    </p:spTree>
    <p:extLst>
      <p:ext uri="{BB962C8B-B14F-4D97-AF65-F5344CB8AC3E}">
        <p14:creationId xmlns:p14="http://schemas.microsoft.com/office/powerpoint/2010/main" val="4114667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BCAFAA-5651-4DA1-8F8F-E1CA0893C7F4}" type="datetimeFigureOut">
              <a:rPr lang="en-US" smtClean="0"/>
              <a:t>4/6/20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7A3FF-F834-410D-ACDC-FD7FF6DD7A83}" type="slidenum">
              <a:rPr lang="en-US" smtClean="0"/>
              <a:t>‹#›</a:t>
            </a:fld>
            <a:endParaRPr lang="en-US"/>
          </a:p>
        </p:txBody>
      </p:sp>
    </p:spTree>
    <p:extLst>
      <p:ext uri="{BB962C8B-B14F-4D97-AF65-F5344CB8AC3E}">
        <p14:creationId xmlns:p14="http://schemas.microsoft.com/office/powerpoint/2010/main" val="3658770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image" Target="../media/image1.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BCAFAA-5651-4DA1-8F8F-E1CA0893C7F4}" type="datetimeFigureOut">
              <a:rPr lang="en-US" smtClean="0"/>
              <a:t>4/6/20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57A3FF-F834-410D-ACDC-FD7FF6DD7A83}" type="slidenum">
              <a:rPr lang="en-US" smtClean="0"/>
              <a:t>‹#›</a:t>
            </a:fld>
            <a:endParaRPr lang="en-US"/>
          </a:p>
        </p:txBody>
      </p:sp>
    </p:spTree>
    <p:extLst>
      <p:ext uri="{BB962C8B-B14F-4D97-AF65-F5344CB8AC3E}">
        <p14:creationId xmlns:p14="http://schemas.microsoft.com/office/powerpoint/2010/main" val="1450328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5946648"/>
            <a:ext cx="12192000" cy="914400"/>
          </a:xfrm>
          <a:prstGeom prst="rect">
            <a:avLst/>
          </a:prstGeom>
        </p:spPr>
      </p:pic>
      <p:sp>
        <p:nvSpPr>
          <p:cNvPr id="1027" name="Title Placeholder 1"/>
          <p:cNvSpPr>
            <a:spLocks noGrp="1"/>
          </p:cNvSpPr>
          <p:nvPr>
            <p:ph type="title"/>
          </p:nvPr>
        </p:nvSpPr>
        <p:spPr bwMode="auto">
          <a:xfrm>
            <a:off x="0" y="0"/>
            <a:ext cx="1219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p:cNvSpPr>
            <a:spLocks noGrp="1"/>
          </p:cNvSpPr>
          <p:nvPr>
            <p:ph type="body" idx="1"/>
          </p:nvPr>
        </p:nvSpPr>
        <p:spPr bwMode="auto">
          <a:xfrm>
            <a:off x="203200" y="917448"/>
            <a:ext cx="11785600" cy="5635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6" name="Slide Number Placeholder 5"/>
          <p:cNvSpPr>
            <a:spLocks noGrp="1"/>
          </p:cNvSpPr>
          <p:nvPr>
            <p:ph type="sldNum" sz="quarter" idx="4"/>
          </p:nvPr>
        </p:nvSpPr>
        <p:spPr>
          <a:xfrm>
            <a:off x="11277600" y="6675120"/>
            <a:ext cx="914400" cy="182880"/>
          </a:xfrm>
          <a:prstGeom prst="rect">
            <a:avLst/>
          </a:prstGeom>
        </p:spPr>
        <p:txBody>
          <a:bodyPr vert="horz" lIns="91440" tIns="45720" rIns="91440" bIns="45720" rtlCol="0" anchor="ctr"/>
          <a:lstStyle>
            <a:lvl1pPr algn="r" fontAlgn="auto">
              <a:spcBef>
                <a:spcPts val="0"/>
              </a:spcBef>
              <a:spcAft>
                <a:spcPts val="0"/>
              </a:spcAft>
              <a:defRPr sz="800">
                <a:solidFill>
                  <a:schemeClr val="bg1"/>
                </a:solidFill>
                <a:latin typeface="Arial" pitchFamily="34" charset="0"/>
                <a:cs typeface="Arial" pitchFamily="34" charset="0"/>
              </a:defRPr>
            </a:lvl1pPr>
          </a:lstStyle>
          <a:p>
            <a:pPr>
              <a:defRPr/>
            </a:pPr>
            <a:fld id="{A98B6FD7-91B3-4D10-B688-973CF5EAA776}" type="slidenum">
              <a:rPr lang="en-US"/>
              <a:pPr>
                <a:defRPr/>
              </a:pPr>
              <a:t>‹#›</a:t>
            </a:fld>
            <a:endParaRPr lang="en-US" dirty="0"/>
          </a:p>
        </p:txBody>
      </p:sp>
      <p:pic>
        <p:nvPicPr>
          <p:cNvPr id="5" name="Pictur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4384" y="6382512"/>
            <a:ext cx="609600" cy="457200"/>
          </a:xfrm>
          <a:prstGeom prst="rect">
            <a:avLst/>
          </a:prstGeom>
          <a:effectLst>
            <a:outerShdw blurRad="50800" dist="38100" dir="18900000" algn="bl" rotWithShape="0">
              <a:prstClr val="black">
                <a:alpha val="20000"/>
              </a:prstClr>
            </a:outerShdw>
          </a:effectLst>
        </p:spPr>
      </p:pic>
    </p:spTree>
    <p:extLst>
      <p:ext uri="{BB962C8B-B14F-4D97-AF65-F5344CB8AC3E}">
        <p14:creationId xmlns:p14="http://schemas.microsoft.com/office/powerpoint/2010/main" val="4291053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rtl="0" eaLnBrk="1" fontAlgn="base" hangingPunct="1">
        <a:spcBef>
          <a:spcPct val="0"/>
        </a:spcBef>
        <a:spcAft>
          <a:spcPct val="0"/>
        </a:spcAft>
        <a:defRPr sz="3200" kern="1200">
          <a:solidFill>
            <a:schemeClr val="tx1">
              <a:lumMod val="75000"/>
              <a:lumOff val="25000"/>
            </a:schemeClr>
          </a:solidFill>
          <a:latin typeface="Arial Black" pitchFamily="34" charset="0"/>
          <a:ea typeface="+mj-ea"/>
          <a:cs typeface="+mj-cs"/>
        </a:defRPr>
      </a:lvl1pPr>
      <a:lvl2pPr algn="ctr" rtl="0" eaLnBrk="1" fontAlgn="base" hangingPunct="1">
        <a:spcBef>
          <a:spcPct val="0"/>
        </a:spcBef>
        <a:spcAft>
          <a:spcPct val="0"/>
        </a:spcAft>
        <a:defRPr sz="3800">
          <a:solidFill>
            <a:schemeClr val="tx1"/>
          </a:solidFill>
          <a:latin typeface="Arial Black" pitchFamily="34" charset="0"/>
        </a:defRPr>
      </a:lvl2pPr>
      <a:lvl3pPr algn="ctr" rtl="0" eaLnBrk="1" fontAlgn="base" hangingPunct="1">
        <a:spcBef>
          <a:spcPct val="0"/>
        </a:spcBef>
        <a:spcAft>
          <a:spcPct val="0"/>
        </a:spcAft>
        <a:defRPr sz="3800">
          <a:solidFill>
            <a:schemeClr val="tx1"/>
          </a:solidFill>
          <a:latin typeface="Arial Black" pitchFamily="34" charset="0"/>
        </a:defRPr>
      </a:lvl3pPr>
      <a:lvl4pPr algn="ctr" rtl="0" eaLnBrk="1" fontAlgn="base" hangingPunct="1">
        <a:spcBef>
          <a:spcPct val="0"/>
        </a:spcBef>
        <a:spcAft>
          <a:spcPct val="0"/>
        </a:spcAft>
        <a:defRPr sz="3800">
          <a:solidFill>
            <a:schemeClr val="tx1"/>
          </a:solidFill>
          <a:latin typeface="Arial Black" pitchFamily="34" charset="0"/>
        </a:defRPr>
      </a:lvl4pPr>
      <a:lvl5pPr algn="ctr" rtl="0" eaLnBrk="1" fontAlgn="base" hangingPunct="1">
        <a:spcBef>
          <a:spcPct val="0"/>
        </a:spcBef>
        <a:spcAft>
          <a:spcPct val="0"/>
        </a:spcAft>
        <a:defRPr sz="3800">
          <a:solidFill>
            <a:schemeClr val="tx1"/>
          </a:solidFill>
          <a:latin typeface="Arial Black" pitchFamily="34" charset="0"/>
        </a:defRPr>
      </a:lvl5pPr>
      <a:lvl6pPr marL="457200" algn="ctr" rtl="0" eaLnBrk="1" fontAlgn="base" hangingPunct="1">
        <a:spcBef>
          <a:spcPct val="0"/>
        </a:spcBef>
        <a:spcAft>
          <a:spcPct val="0"/>
        </a:spcAft>
        <a:defRPr sz="3800">
          <a:solidFill>
            <a:schemeClr val="tx1"/>
          </a:solidFill>
          <a:latin typeface="Arial Black" pitchFamily="34" charset="0"/>
        </a:defRPr>
      </a:lvl6pPr>
      <a:lvl7pPr marL="914400" algn="ctr" rtl="0" eaLnBrk="1" fontAlgn="base" hangingPunct="1">
        <a:spcBef>
          <a:spcPct val="0"/>
        </a:spcBef>
        <a:spcAft>
          <a:spcPct val="0"/>
        </a:spcAft>
        <a:defRPr sz="3800">
          <a:solidFill>
            <a:schemeClr val="tx1"/>
          </a:solidFill>
          <a:latin typeface="Arial Black" pitchFamily="34" charset="0"/>
        </a:defRPr>
      </a:lvl7pPr>
      <a:lvl8pPr marL="1371600" algn="ctr" rtl="0" eaLnBrk="1" fontAlgn="base" hangingPunct="1">
        <a:spcBef>
          <a:spcPct val="0"/>
        </a:spcBef>
        <a:spcAft>
          <a:spcPct val="0"/>
        </a:spcAft>
        <a:defRPr sz="3800">
          <a:solidFill>
            <a:schemeClr val="tx1"/>
          </a:solidFill>
          <a:latin typeface="Arial Black" pitchFamily="34" charset="0"/>
        </a:defRPr>
      </a:lvl8pPr>
      <a:lvl9pPr marL="1828800" algn="ctr" rtl="0" eaLnBrk="1" fontAlgn="base" hangingPunct="1">
        <a:spcBef>
          <a:spcPct val="0"/>
        </a:spcBef>
        <a:spcAft>
          <a:spcPct val="0"/>
        </a:spcAft>
        <a:defRPr sz="3800">
          <a:solidFill>
            <a:schemeClr val="tx1"/>
          </a:solidFill>
          <a:latin typeface="Arial Black" pitchFamily="34" charset="0"/>
        </a:defRPr>
      </a:lvl9pPr>
    </p:titleStyle>
    <p:bodyStyle>
      <a:lvl1pPr marL="228600" indent="-228600" algn="l" rtl="0" eaLnBrk="1" fontAlgn="base" hangingPunct="1">
        <a:spcBef>
          <a:spcPct val="20000"/>
        </a:spcBef>
        <a:spcAft>
          <a:spcPct val="0"/>
        </a:spcAft>
        <a:buClr>
          <a:schemeClr val="tx1">
            <a:lumMod val="65000"/>
            <a:lumOff val="35000"/>
          </a:schemeClr>
        </a:buClr>
        <a:buSzPct val="100000"/>
        <a:buFont typeface="Arial" charset="0"/>
        <a:buChar char="•"/>
        <a:defRPr sz="2800" kern="1200">
          <a:solidFill>
            <a:schemeClr val="tx1"/>
          </a:solidFill>
          <a:latin typeface="+mn-lt"/>
          <a:ea typeface="+mn-ea"/>
          <a:cs typeface="Arial" pitchFamily="34" charset="0"/>
        </a:defRPr>
      </a:lvl1pPr>
      <a:lvl2pPr marL="685800" indent="-228600" algn="l" rtl="0" eaLnBrk="1" fontAlgn="base" hangingPunct="1">
        <a:spcBef>
          <a:spcPct val="20000"/>
        </a:spcBef>
        <a:spcAft>
          <a:spcPct val="0"/>
        </a:spcAft>
        <a:buClr>
          <a:schemeClr val="tx1">
            <a:lumMod val="50000"/>
            <a:lumOff val="50000"/>
          </a:schemeClr>
        </a:buClr>
        <a:buSzPct val="80000"/>
        <a:buFont typeface="Wingdings" pitchFamily="2" charset="2"/>
        <a:buChar char="§"/>
        <a:defRPr sz="2600" kern="1200">
          <a:solidFill>
            <a:schemeClr val="tx1"/>
          </a:solidFill>
          <a:latin typeface="+mn-lt"/>
          <a:ea typeface="+mn-ea"/>
          <a:cs typeface="Arial" pitchFamily="34" charset="0"/>
        </a:defRPr>
      </a:lvl2pPr>
      <a:lvl3pPr marL="1143000" indent="-228600" algn="l" rtl="0" eaLnBrk="1" fontAlgn="base" hangingPunct="1">
        <a:spcBef>
          <a:spcPct val="20000"/>
        </a:spcBef>
        <a:spcAft>
          <a:spcPct val="0"/>
        </a:spcAft>
        <a:buClr>
          <a:schemeClr val="tx1">
            <a:lumMod val="65000"/>
            <a:lumOff val="35000"/>
          </a:schemeClr>
        </a:buClr>
        <a:buFont typeface="Arial" charset="0"/>
        <a:buChar char="•"/>
        <a:defRPr sz="2400" kern="1200">
          <a:solidFill>
            <a:schemeClr val="tx1"/>
          </a:solidFill>
          <a:latin typeface="+mn-lt"/>
          <a:ea typeface="+mn-ea"/>
          <a:cs typeface="Arial" pitchFamily="34" charset="0"/>
        </a:defRPr>
      </a:lvl3pPr>
      <a:lvl4pPr marL="1600200" indent="-228600" algn="l" rtl="0" eaLnBrk="1" fontAlgn="base" hangingPunct="1">
        <a:spcBef>
          <a:spcPct val="20000"/>
        </a:spcBef>
        <a:spcAft>
          <a:spcPct val="0"/>
        </a:spcAft>
        <a:buClr>
          <a:schemeClr val="tx1">
            <a:lumMod val="50000"/>
            <a:lumOff val="50000"/>
          </a:schemeClr>
        </a:buClr>
        <a:buSzPct val="80000"/>
        <a:buFont typeface="Wingdings" pitchFamily="2" charset="2"/>
        <a:buChar char=""/>
        <a:defRPr sz="2200" kern="1200">
          <a:solidFill>
            <a:schemeClr val="tx1"/>
          </a:solidFill>
          <a:latin typeface="+mn-lt"/>
          <a:ea typeface="+mn-ea"/>
          <a:cs typeface="Arial" pitchFamily="34" charset="0"/>
        </a:defRPr>
      </a:lvl4pPr>
      <a:lvl5pPr marL="2057400" indent="-228600" algn="l" rtl="0" eaLnBrk="1" fontAlgn="base" hangingPunct="1">
        <a:spcBef>
          <a:spcPct val="20000"/>
        </a:spcBef>
        <a:spcAft>
          <a:spcPct val="0"/>
        </a:spcAft>
        <a:buClr>
          <a:srgbClr val="7F7F7F"/>
        </a:buClr>
        <a:buSzPct val="95000"/>
        <a:buFont typeface="Arial"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https://www.ecfr.gov/cgi-bin/text-idx?SID=e8bfb6822c06ec08527faf287ff693d8&amp;mc=true&amp;node=pt23.1.650&amp;rgn=div5&amp;se23.1.650_1109" TargetMode="External"/><Relationship Id="rId2" Type="http://schemas.openxmlformats.org/officeDocument/2006/relationships/hyperlink" Target="http://www.archives.gov/federal-register/codification/executive-order/11988.html" TargetMode="Externa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s://www.ecfr.gov/cgi-bin/text-idx?SID=e8bfb6822c06ec08527faf287ff693d8&amp;mc=true&amp;node=pt23.1.650&amp;rgn=div5&amp;se23.1.650_1105" TargetMode="External"/><Relationship Id="rId4" Type="http://schemas.openxmlformats.org/officeDocument/2006/relationships/hyperlink" Target="https://www.ecfr.gov/cgi-bin/text-idx?SID=e8bfb6822c06ec08527faf287ff693d8&amp;mc=true&amp;node=pt23.1.650&amp;rgn=div5&amp;se23.1.650_111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www.archives.gov/federal-register/codification/executive-order/11988.html" TargetMode="External"/><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www.ecfr.gov/cgi-bin/text-idx?SID=e8bfb6822c06ec08527faf287ff693d8&amp;mc=true&amp;node=pt23.1.650&amp;rgn=div5&amp;se23.1.650_1105" TargetMode="External"/><Relationship Id="rId11" Type="http://schemas.openxmlformats.org/officeDocument/2006/relationships/image" Target="../media/image10.png"/><Relationship Id="rId5" Type="http://schemas.openxmlformats.org/officeDocument/2006/relationships/hyperlink" Target="https://www.ecfr.gov/cgi-bin/text-idx?SID=e8bfb6822c06ec08527faf287ff693d8&amp;mc=true&amp;node=pt23.1.650&amp;rgn=div5&amp;se23.1.650_1111" TargetMode="External"/><Relationship Id="rId10" Type="http://schemas.openxmlformats.org/officeDocument/2006/relationships/image" Target="../media/image9.png"/><Relationship Id="rId4" Type="http://schemas.openxmlformats.org/officeDocument/2006/relationships/hyperlink" Target="https://www.ecfr.gov/cgi-bin/text-idx?SID=e8bfb6822c06ec08527faf287ff693d8&amp;mc=true&amp;node=pt23.1.650&amp;rgn=div5&amp;se23.1.650_1109" TargetMode="External"/><Relationship Id="rId9" Type="http://schemas.openxmlformats.org/officeDocument/2006/relationships/image" Target="../media/image8.png"/></Relationships>
</file>

<file path=ppt/slides/_rels/slide2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4.png"/><Relationship Id="rId3" Type="http://schemas.openxmlformats.org/officeDocument/2006/relationships/hyperlink" Target="http://www.archives.gov/federal-register/codification/executive-order/11988.html" TargetMode="External"/><Relationship Id="rId7" Type="http://schemas.openxmlformats.org/officeDocument/2006/relationships/image" Target="../media/image6.png"/><Relationship Id="rId12"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www.ecfr.gov/cgi-bin/text-idx?SID=e8bfb6822c06ec08527faf287ff693d8&amp;mc=true&amp;node=pt23.1.650&amp;rgn=div5&amp;se23.1.650_1105" TargetMode="External"/><Relationship Id="rId11" Type="http://schemas.openxmlformats.org/officeDocument/2006/relationships/image" Target="../media/image12.png"/><Relationship Id="rId5" Type="http://schemas.openxmlformats.org/officeDocument/2006/relationships/hyperlink" Target="https://www.ecfr.gov/cgi-bin/text-idx?SID=e8bfb6822c06ec08527faf287ff693d8&amp;mc=true&amp;node=pt23.1.650&amp;rgn=div5&amp;se23.1.650_1111" TargetMode="External"/><Relationship Id="rId10" Type="http://schemas.openxmlformats.org/officeDocument/2006/relationships/image" Target="../media/image10.png"/><Relationship Id="rId4" Type="http://schemas.openxmlformats.org/officeDocument/2006/relationships/hyperlink" Target="https://www.ecfr.gov/cgi-bin/text-idx?SID=e8bfb6822c06ec08527faf287ff693d8&amp;mc=true&amp;node=pt23.1.650&amp;rgn=div5&amp;se23.1.650_1109" TargetMode="External"/><Relationship Id="rId9" Type="http://schemas.openxmlformats.org/officeDocument/2006/relationships/image" Target="../media/image9.png"/><Relationship Id="rId14" Type="http://schemas.openxmlformats.org/officeDocument/2006/relationships/image" Target="../media/image15.png"/></Relationships>
</file>

<file path=ppt/slides/_rels/slide22.xml.rels><?xml version="1.0" encoding="UTF-8" standalone="yes"?>
<Relationships xmlns="http://schemas.openxmlformats.org/package/2006/relationships"><Relationship Id="rId3" Type="http://schemas.openxmlformats.org/officeDocument/2006/relationships/hyperlink" Target="https://www.ecfr.gov/cgi-bin/text-idx?SID=e8bfb6822c06ec08527faf287ff693d8&amp;mc=true&amp;node=pt23.1.650&amp;rgn=div5&amp;se23.1.650_1109" TargetMode="External"/><Relationship Id="rId2" Type="http://schemas.openxmlformats.org/officeDocument/2006/relationships/hyperlink" Target="http://www.archives.gov/federal-register/codification/executive-order/11988.html" TargetMode="Externa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s://www.ecfr.gov/cgi-bin/text-idx?SID=e8bfb6822c06ec08527faf287ff693d8&amp;mc=true&amp;node=pt23.1.650&amp;rgn=div5&amp;se23.1.650_1105" TargetMode="External"/><Relationship Id="rId4" Type="http://schemas.openxmlformats.org/officeDocument/2006/relationships/hyperlink" Target="https://www.ecfr.gov/cgi-bin/text-idx?SID=e8bfb6822c06ec08527faf287ff693d8&amp;mc=true&amp;node=pt23.1.650&amp;rgn=div5&amp;se23.1.650_1111"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124200" y="4495800"/>
            <a:ext cx="7543800" cy="1752600"/>
          </a:xfrm>
          <a:prstGeom prst="rect">
            <a:avLst/>
          </a:prstGeom>
          <a:noFill/>
        </p:spPr>
        <p:txBody>
          <a:bodyPr/>
          <a:lstStyle>
            <a:lvl1pPr>
              <a:defRPr sz="3100" baseline="0">
                <a:ln w="12700">
                  <a:solidFill>
                    <a:schemeClr val="tx1"/>
                  </a:solidFill>
                </a:ln>
                <a:gradFill>
                  <a:gsLst>
                    <a:gs pos="0">
                      <a:schemeClr val="bg1"/>
                    </a:gs>
                    <a:gs pos="66000">
                      <a:schemeClr val="accent1">
                        <a:tint val="23500"/>
                        <a:satMod val="160000"/>
                      </a:schemeClr>
                    </a:gs>
                  </a:gsLst>
                  <a:lin ang="5400000" scaled="0"/>
                </a:gradFill>
                <a:effectLst>
                  <a:outerShdw blurRad="50800" dist="38100" dir="2700000" algn="tl" rotWithShape="0">
                    <a:prstClr val="black">
                      <a:alpha val="40000"/>
                    </a:prstClr>
                  </a:outerShdw>
                </a:effectLst>
                <a:latin typeface="Arial Black" pitchFamily="34" charset="0"/>
              </a:defRPr>
            </a:lvl1pPr>
          </a:lstStyle>
          <a:p>
            <a:pPr algn="r">
              <a:spcBef>
                <a:spcPct val="0"/>
              </a:spcBef>
              <a:defRPr/>
            </a:pPr>
            <a:r>
              <a:rPr lang="en-US" sz="3200" b="1" dirty="0">
                <a:ln w="12700">
                  <a:noFill/>
                </a:ln>
                <a:solidFill>
                  <a:prstClr val="black">
                    <a:lumMod val="85000"/>
                    <a:lumOff val="15000"/>
                  </a:prstClr>
                </a:solidFill>
                <a:effectLst/>
                <a:latin typeface="Calibri" panose="020F0502020204030204"/>
                <a:cs typeface="Arial" pitchFamily="34" charset="0"/>
              </a:rPr>
              <a:t>Floodplains &amp; Transportation</a:t>
            </a:r>
          </a:p>
          <a:p>
            <a:pPr algn="r">
              <a:spcBef>
                <a:spcPct val="0"/>
              </a:spcBef>
              <a:defRPr/>
            </a:pPr>
            <a:endParaRPr lang="en-US" sz="2000" dirty="0">
              <a:ln w="12700">
                <a:noFill/>
              </a:ln>
              <a:solidFill>
                <a:prstClr val="black">
                  <a:lumMod val="85000"/>
                  <a:lumOff val="15000"/>
                </a:prstClr>
              </a:solidFill>
              <a:effectLst/>
              <a:latin typeface="Calibri" panose="020F0502020204030204"/>
              <a:cs typeface="Arial" pitchFamily="34" charset="0"/>
            </a:endParaRPr>
          </a:p>
          <a:p>
            <a:pPr algn="r">
              <a:spcBef>
                <a:spcPct val="0"/>
              </a:spcBef>
              <a:defRPr/>
            </a:pPr>
            <a:r>
              <a:rPr lang="en-US" sz="2200" dirty="0">
                <a:ln w="12700">
                  <a:noFill/>
                </a:ln>
                <a:solidFill>
                  <a:prstClr val="black">
                    <a:lumMod val="85000"/>
                    <a:lumOff val="15000"/>
                  </a:prstClr>
                </a:solidFill>
                <a:effectLst/>
                <a:latin typeface="Calibri" panose="020F0502020204030204"/>
                <a:cs typeface="Arial" pitchFamily="34" charset="0"/>
              </a:rPr>
              <a:t>Adam Moser, NEPA Program Manager</a:t>
            </a:r>
          </a:p>
          <a:p>
            <a:pPr algn="r">
              <a:spcBef>
                <a:spcPct val="0"/>
              </a:spcBef>
              <a:defRPr/>
            </a:pPr>
            <a:endParaRPr lang="en-US" sz="1400" dirty="0">
              <a:ln w="12700">
                <a:noFill/>
              </a:ln>
              <a:solidFill>
                <a:prstClr val="black">
                  <a:lumMod val="85000"/>
                  <a:lumOff val="15000"/>
                </a:prstClr>
              </a:solidFill>
              <a:effectLst/>
              <a:latin typeface="Calibri" panose="020F0502020204030204"/>
              <a:cs typeface="Arial" pitchFamily="34" charset="0"/>
            </a:endParaRPr>
          </a:p>
          <a:p>
            <a:pPr algn="r">
              <a:spcBef>
                <a:spcPct val="0"/>
              </a:spcBef>
              <a:defRPr/>
            </a:pPr>
            <a:r>
              <a:rPr lang="en-US" sz="1400" dirty="0">
                <a:ln w="12700">
                  <a:noFill/>
                </a:ln>
                <a:solidFill>
                  <a:prstClr val="black">
                    <a:lumMod val="85000"/>
                    <a:lumOff val="15000"/>
                  </a:prstClr>
                </a:solidFill>
                <a:effectLst/>
                <a:latin typeface="Calibri" panose="020F0502020204030204"/>
                <a:cs typeface="Arial" pitchFamily="34" charset="0"/>
              </a:rPr>
              <a:t>2/24/2020</a:t>
            </a:r>
          </a:p>
        </p:txBody>
      </p:sp>
    </p:spTree>
    <p:extLst>
      <p:ext uri="{BB962C8B-B14F-4D97-AF65-F5344CB8AC3E}">
        <p14:creationId xmlns:p14="http://schemas.microsoft.com/office/powerpoint/2010/main" val="3984294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Public Notice Example 2</a:t>
            </a:r>
            <a:endParaRPr lang="en-US" dirty="0"/>
          </a:p>
        </p:txBody>
      </p:sp>
      <p:sp>
        <p:nvSpPr>
          <p:cNvPr id="7" name="Content Placeholder 2"/>
          <p:cNvSpPr>
            <a:spLocks noGrp="1"/>
          </p:cNvSpPr>
          <p:nvPr>
            <p:ph idx="1"/>
          </p:nvPr>
        </p:nvSpPr>
        <p:spPr>
          <a:xfrm>
            <a:off x="98611" y="1194098"/>
            <a:ext cx="11713285" cy="5271247"/>
          </a:xfrm>
        </p:spPr>
        <p:txBody>
          <a:bodyPr>
            <a:normAutofit/>
          </a:bodyPr>
          <a:lstStyle/>
          <a:p>
            <a:pPr marL="0" indent="0">
              <a:buNone/>
            </a:pPr>
            <a:r>
              <a:rPr lang="en-US" dirty="0"/>
              <a:t>DOT&amp;PF is proposing improvements to Glacier Highway as part of the JNU Glacier Highway Improvements (Lemon Creek Area) Project Z-68124-0000. There have been no changes to the project activities as noticed in May 2019.</a:t>
            </a:r>
            <a:br>
              <a:rPr lang="en-US" dirty="0"/>
            </a:br>
            <a:endParaRPr lang="en-US" dirty="0"/>
          </a:p>
          <a:p>
            <a:pPr marL="0" indent="0">
              <a:buNone/>
            </a:pPr>
            <a:br>
              <a:rPr lang="en-US" dirty="0"/>
            </a:br>
            <a:br>
              <a:rPr lang="en-US" dirty="0"/>
            </a:br>
            <a:endParaRPr lang="en-US" dirty="0"/>
          </a:p>
          <a:p>
            <a:pPr marL="0" indent="0">
              <a:buNone/>
            </a:pPr>
            <a:endParaRPr lang="en-US" dirty="0"/>
          </a:p>
          <a:p>
            <a:pPr marL="0" indent="0">
              <a:buNone/>
            </a:pPr>
            <a:r>
              <a:rPr lang="en-US" dirty="0"/>
              <a:t>DOT&amp;PF is soliciting comments and information on the proposed project’s floodplain impacts, in accordance with E.O. 11988. </a:t>
            </a:r>
          </a:p>
          <a:p>
            <a:pPr marL="0" indent="0">
              <a:buNone/>
            </a:pPr>
            <a:endParaRPr lang="en-US" dirty="0"/>
          </a:p>
        </p:txBody>
      </p:sp>
      <p:sp>
        <p:nvSpPr>
          <p:cNvPr id="8" name="TextBox 7"/>
          <p:cNvSpPr txBox="1"/>
          <p:nvPr/>
        </p:nvSpPr>
        <p:spPr>
          <a:xfrm>
            <a:off x="98611" y="2807747"/>
            <a:ext cx="11456895" cy="1815882"/>
          </a:xfrm>
          <a:prstGeom prst="rect">
            <a:avLst/>
          </a:prstGeom>
          <a:noFill/>
        </p:spPr>
        <p:txBody>
          <a:bodyPr wrap="square" rtlCol="0">
            <a:spAutoFit/>
          </a:bodyPr>
          <a:lstStyle/>
          <a:p>
            <a:r>
              <a:rPr lang="en-US" sz="2800" dirty="0">
                <a:solidFill>
                  <a:prstClr val="black"/>
                </a:solidFill>
              </a:rPr>
              <a:t>This project encroaches into the base (100 year) floodplain (Flood Maps 02110C1551D and 02110C1532D) and no net changes to the base flood elevation are anticipated.  No longitudinal or significant encroachments are anticipated.</a:t>
            </a:r>
            <a:endParaRPr lang="en-US" sz="2800" dirty="0"/>
          </a:p>
        </p:txBody>
      </p:sp>
    </p:spTree>
    <p:extLst>
      <p:ext uri="{BB962C8B-B14F-4D97-AF65-F5344CB8AC3E}">
        <p14:creationId xmlns:p14="http://schemas.microsoft.com/office/powerpoint/2010/main" val="1253138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8">
                                            <p:txEl>
                                              <p:pRg st="0" end="0"/>
                                            </p:txEl>
                                          </p:spTgt>
                                        </p:tgtEl>
                                        <p:attrNameLst>
                                          <p:attrName>style.color</p:attrName>
                                        </p:attrNameLst>
                                      </p:cBhvr>
                                      <p:to>
                                        <a:srgbClr val="FF0000"/>
                                      </p:to>
                                    </p:animClr>
                                    <p:animClr clrSpc="rgb" dir="cw">
                                      <p:cBhvr>
                                        <p:cTn id="7" dur="500" fill="hold"/>
                                        <p:tgtEl>
                                          <p:spTgt spid="8">
                                            <p:txEl>
                                              <p:pRg st="0" end="0"/>
                                            </p:txEl>
                                          </p:spTgt>
                                        </p:tgtEl>
                                        <p:attrNameLst>
                                          <p:attrName>fillcolor</p:attrName>
                                        </p:attrNameLst>
                                      </p:cBhvr>
                                      <p:to>
                                        <a:srgbClr val="FF0000"/>
                                      </p:to>
                                    </p:animClr>
                                    <p:set>
                                      <p:cBhvr>
                                        <p:cTn id="8" dur="500" fill="hold"/>
                                        <p:tgtEl>
                                          <p:spTgt spid="8">
                                            <p:txEl>
                                              <p:pRg st="0" end="0"/>
                                            </p:txEl>
                                          </p:spTgt>
                                        </p:tgtEl>
                                        <p:attrNameLst>
                                          <p:attrName>fill.type</p:attrName>
                                        </p:attrNameLst>
                                      </p:cBhvr>
                                      <p:to>
                                        <p:strVal val="solid"/>
                                      </p:to>
                                    </p:set>
                                    <p:set>
                                      <p:cBhvr>
                                        <p:cTn id="9" dur="500" fill="hold"/>
                                        <p:tgtEl>
                                          <p:spTgt spid="8">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Public Notice Requirements for EO 11988</a:t>
            </a:r>
            <a:br>
              <a:rPr lang="en-US" dirty="0"/>
            </a:br>
            <a:endParaRPr lang="en-US" dirty="0"/>
          </a:p>
        </p:txBody>
      </p:sp>
      <p:sp>
        <p:nvSpPr>
          <p:cNvPr id="3" name="Content Placeholder 2"/>
          <p:cNvSpPr>
            <a:spLocks noGrp="1"/>
          </p:cNvSpPr>
          <p:nvPr>
            <p:ph idx="1"/>
          </p:nvPr>
        </p:nvSpPr>
        <p:spPr>
          <a:xfrm>
            <a:off x="365760" y="1146048"/>
            <a:ext cx="11381591" cy="5407152"/>
          </a:xfrm>
        </p:spPr>
        <p:txBody>
          <a:bodyPr/>
          <a:lstStyle/>
          <a:p>
            <a:pPr marL="0" indent="0">
              <a:buNone/>
            </a:pPr>
            <a:r>
              <a:rPr lang="en-US" dirty="0"/>
              <a:t>Summary: </a:t>
            </a:r>
          </a:p>
          <a:p>
            <a:r>
              <a:rPr lang="en-US" dirty="0"/>
              <a:t>Must provide more information than just stating compliance with EO 11988</a:t>
            </a:r>
          </a:p>
          <a:p>
            <a:pPr marL="0" indent="0">
              <a:buNone/>
            </a:pPr>
            <a:endParaRPr lang="en-US" dirty="0"/>
          </a:p>
          <a:p>
            <a:r>
              <a:rPr lang="en-US" dirty="0"/>
              <a:t>Public notice must identify the proposed action and its potential impacts to a specific waterway, floodplain, or floodway </a:t>
            </a:r>
          </a:p>
          <a:p>
            <a:endParaRPr lang="en-US" dirty="0"/>
          </a:p>
          <a:p>
            <a:r>
              <a:rPr lang="en-US" dirty="0"/>
              <a:t>Include intention to comply with EO 11988</a:t>
            </a:r>
          </a:p>
          <a:p>
            <a:pPr marL="0" indent="0">
              <a:buNone/>
            </a:pPr>
            <a:endParaRPr lang="en-US" dirty="0"/>
          </a:p>
          <a:p>
            <a:r>
              <a:rPr lang="en-US" dirty="0"/>
              <a:t>Public notice must include members of the general public, government agencies, and any interested parties or stakeholders</a:t>
            </a:r>
          </a:p>
          <a:p>
            <a:endParaRPr lang="en-US" dirty="0"/>
          </a:p>
        </p:txBody>
      </p:sp>
    </p:spTree>
    <p:extLst>
      <p:ext uri="{BB962C8B-B14F-4D97-AF65-F5344CB8AC3E}">
        <p14:creationId xmlns:p14="http://schemas.microsoft.com/office/powerpoint/2010/main" val="2271276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752139" y="-97454"/>
            <a:ext cx="10515600" cy="1325563"/>
          </a:xfrm>
        </p:spPr>
        <p:txBody>
          <a:bodyPr/>
          <a:lstStyle/>
          <a:p>
            <a:r>
              <a:rPr lang="en-US" dirty="0"/>
              <a:t>Updated SEO Floodplain Guidance </a:t>
            </a:r>
            <a:r>
              <a:rPr lang="en-US" dirty="0">
                <a:solidFill>
                  <a:prstClr val="black">
                    <a:lumMod val="75000"/>
                    <a:lumOff val="25000"/>
                  </a:prstClr>
                </a:solidFill>
              </a:rPr>
              <a:t>DRAFT</a:t>
            </a:r>
            <a:endParaRPr lang="en-US" dirty="0"/>
          </a:p>
        </p:txBody>
      </p:sp>
      <p:sp>
        <p:nvSpPr>
          <p:cNvPr id="6" name="Content Placeholder 2"/>
          <p:cNvSpPr>
            <a:spLocks noGrp="1"/>
          </p:cNvSpPr>
          <p:nvPr>
            <p:ph idx="1"/>
          </p:nvPr>
        </p:nvSpPr>
        <p:spPr>
          <a:xfrm>
            <a:off x="655320" y="1438350"/>
            <a:ext cx="10515600" cy="4351338"/>
          </a:xfrm>
        </p:spPr>
        <p:txBody>
          <a:bodyPr/>
          <a:lstStyle/>
          <a:p>
            <a:pPr marL="0" indent="0">
              <a:buNone/>
            </a:pPr>
            <a:r>
              <a:rPr lang="en-US" sz="3200" u="sng" dirty="0"/>
              <a:t>Hydraulic Studies by Consultants </a:t>
            </a:r>
          </a:p>
          <a:p>
            <a:r>
              <a:rPr lang="en-US" dirty="0"/>
              <a:t>DOT&amp;PF Hydraulic Engineers need to review and provide written approval of any hydraulic study used as an LHS </a:t>
            </a:r>
          </a:p>
          <a:p>
            <a:pPr lvl="1"/>
            <a:r>
              <a:rPr lang="en-US" dirty="0"/>
              <a:t>Emailed concurrence/approval from DOT&amp;PF hydraulic engineer is sufficient written documentation. </a:t>
            </a:r>
          </a:p>
          <a:p>
            <a:pPr marL="0" indent="0">
              <a:buNone/>
            </a:pPr>
            <a:endParaRPr lang="en-US" dirty="0"/>
          </a:p>
        </p:txBody>
      </p:sp>
    </p:spTree>
    <p:extLst>
      <p:ext uri="{BB962C8B-B14F-4D97-AF65-F5344CB8AC3E}">
        <p14:creationId xmlns:p14="http://schemas.microsoft.com/office/powerpoint/2010/main" val="2018978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of Actions &amp; Floodplains </a:t>
            </a:r>
          </a:p>
        </p:txBody>
      </p:sp>
      <p:sp>
        <p:nvSpPr>
          <p:cNvPr id="3" name="Content Placeholder 2"/>
          <p:cNvSpPr>
            <a:spLocks noGrp="1"/>
          </p:cNvSpPr>
          <p:nvPr>
            <p:ph idx="1"/>
          </p:nvPr>
        </p:nvSpPr>
        <p:spPr/>
        <p:txBody>
          <a:bodyPr/>
          <a:lstStyle/>
          <a:p>
            <a:endParaRPr lang="en-US" dirty="0"/>
          </a:p>
          <a:p>
            <a:r>
              <a:rPr lang="en-US" dirty="0"/>
              <a:t>23 USC 771.117(e) constraints for (c)(26), (c)(27), &amp; (c)(28) actions</a:t>
            </a:r>
          </a:p>
          <a:p>
            <a:pPr lvl="1"/>
            <a:r>
              <a:rPr lang="en-US" dirty="0"/>
              <a:t>(6) A floodplain encroachment other than functionally dependent uses (e.g., bridges, wetlands) or actions that facilitate open space use (e.g., recreational trails, bicycle and pedestrian paths); or construction activities in, across, or adjacent to a river component designated or proposed for inclusion in the National System of Wild and Scenic Rivers. </a:t>
            </a:r>
          </a:p>
          <a:p>
            <a:pPr marL="0" indent="0">
              <a:buNone/>
            </a:pPr>
            <a:endParaRPr lang="en-US" dirty="0"/>
          </a:p>
        </p:txBody>
      </p:sp>
    </p:spTree>
    <p:extLst>
      <p:ext uri="{BB962C8B-B14F-4D97-AF65-F5344CB8AC3E}">
        <p14:creationId xmlns:p14="http://schemas.microsoft.com/office/powerpoint/2010/main" val="578787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Programmatic CEs &amp; Floodplains </a:t>
            </a:r>
          </a:p>
        </p:txBody>
      </p:sp>
      <p:sp>
        <p:nvSpPr>
          <p:cNvPr id="3" name="Content Placeholder 2"/>
          <p:cNvSpPr>
            <a:spLocks noGrp="1"/>
          </p:cNvSpPr>
          <p:nvPr>
            <p:ph idx="1"/>
          </p:nvPr>
        </p:nvSpPr>
        <p:spPr/>
        <p:txBody>
          <a:bodyPr/>
          <a:lstStyle/>
          <a:p>
            <a:endParaRPr lang="en-US" dirty="0"/>
          </a:p>
          <a:p>
            <a:r>
              <a:rPr lang="en-US" dirty="0"/>
              <a:t>Under the Programmatic CE General Programmatic Approval Condition (n): </a:t>
            </a:r>
          </a:p>
          <a:p>
            <a:pPr lvl="1"/>
            <a:r>
              <a:rPr lang="en-US" sz="2800" dirty="0"/>
              <a:t>No actions </a:t>
            </a:r>
            <a:r>
              <a:rPr lang="en-US" sz="2800" b="1" u="sng" dirty="0"/>
              <a:t>encroaching on a regulatory floodway </a:t>
            </a:r>
            <a:r>
              <a:rPr lang="en-US" sz="2800" dirty="0"/>
              <a:t>or work affecting the base floodplain (100 year flood) </a:t>
            </a:r>
            <a:r>
              <a:rPr lang="en-US" sz="2800" b="1" u="sng" dirty="0"/>
              <a:t>elevation</a:t>
            </a:r>
            <a:r>
              <a:rPr lang="en-US" sz="2800" dirty="0"/>
              <a:t> of a watercourse or lake</a:t>
            </a:r>
          </a:p>
          <a:p>
            <a:pPr marL="0" indent="0">
              <a:buNone/>
            </a:pPr>
            <a:endParaRPr lang="en-US" dirty="0"/>
          </a:p>
        </p:txBody>
      </p:sp>
    </p:spTree>
    <p:extLst>
      <p:ext uri="{BB962C8B-B14F-4D97-AF65-F5344CB8AC3E}">
        <p14:creationId xmlns:p14="http://schemas.microsoft.com/office/powerpoint/2010/main" val="2645261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Floodway</a:t>
            </a:r>
          </a:p>
        </p:txBody>
      </p:sp>
      <p:sp>
        <p:nvSpPr>
          <p:cNvPr id="3" name="Content Placeholder 2"/>
          <p:cNvSpPr>
            <a:spLocks noGrp="1"/>
          </p:cNvSpPr>
          <p:nvPr>
            <p:ph idx="1"/>
          </p:nvPr>
        </p:nvSpPr>
        <p:spPr/>
        <p:txBody>
          <a:bodyPr/>
          <a:lstStyle/>
          <a:p>
            <a:pPr marL="0" indent="0">
              <a:buNone/>
            </a:pPr>
            <a:r>
              <a:rPr lang="en-US" dirty="0"/>
              <a:t>A "Regulatory Floodway" means the channel of a river or other watercourse and the adjacent land areas that must be reserved in order to discharge the base flood without cumulatively increasing the water surface elevation more than a designated height. Communities must regulate development in these floodways to ensure that there are no increases in upstream flood elevations.</a:t>
            </a:r>
          </a:p>
          <a:p>
            <a:pPr marL="0" indent="0">
              <a:buNone/>
            </a:pPr>
            <a:endParaRPr lang="en-US" dirty="0"/>
          </a:p>
          <a:p>
            <a:pPr marL="0" indent="0">
              <a:buNone/>
            </a:pPr>
            <a:r>
              <a:rPr lang="en-US" i="1" dirty="0"/>
              <a:t>If not in a mapped and NFIP community, there will not be a regulatory floodway </a:t>
            </a:r>
          </a:p>
          <a:p>
            <a:pPr marL="0" indent="0">
              <a:buNone/>
            </a:pPr>
            <a:endParaRPr lang="en-US" dirty="0"/>
          </a:p>
        </p:txBody>
      </p:sp>
    </p:spTree>
    <p:extLst>
      <p:ext uri="{BB962C8B-B14F-4D97-AF65-F5344CB8AC3E}">
        <p14:creationId xmlns:p14="http://schemas.microsoft.com/office/powerpoint/2010/main" val="261133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Functionally Dependent Uses </a:t>
            </a:r>
          </a:p>
        </p:txBody>
      </p:sp>
      <p:sp>
        <p:nvSpPr>
          <p:cNvPr id="3" name="Content Placeholder 2"/>
          <p:cNvSpPr>
            <a:spLocks noGrp="1"/>
          </p:cNvSpPr>
          <p:nvPr>
            <p:ph idx="1"/>
          </p:nvPr>
        </p:nvSpPr>
        <p:spPr/>
        <p:txBody>
          <a:bodyPr/>
          <a:lstStyle/>
          <a:p>
            <a:r>
              <a:rPr lang="en-US" dirty="0"/>
              <a:t>Functionally dependent use means a use which cannot perform its intended purpose unless it is located or carried out in close proximity to water. </a:t>
            </a:r>
          </a:p>
          <a:p>
            <a:pPr marL="0" indent="0">
              <a:buNone/>
            </a:pPr>
            <a:r>
              <a:rPr lang="en-US" dirty="0"/>
              <a:t>   (44 CFR 59.1) </a:t>
            </a:r>
          </a:p>
          <a:p>
            <a:pPr lvl="1"/>
            <a:r>
              <a:rPr lang="en-US" dirty="0"/>
              <a:t>Bridges and culverts </a:t>
            </a:r>
          </a:p>
          <a:p>
            <a:r>
              <a:rPr lang="en-US" b="1" dirty="0"/>
              <a:t>Still need an LHS </a:t>
            </a:r>
          </a:p>
          <a:p>
            <a:pPr lvl="1"/>
            <a:r>
              <a:rPr lang="en-US" i="1" dirty="0"/>
              <a:t>LHS should state that the encroachment is for a functionally dependent use</a:t>
            </a:r>
          </a:p>
          <a:p>
            <a:pPr lvl="0"/>
            <a:r>
              <a:rPr lang="en-US" dirty="0">
                <a:solidFill>
                  <a:prstClr val="black"/>
                </a:solidFill>
              </a:rPr>
              <a:t>CE must state that encroachment is for functionally dependent use</a:t>
            </a:r>
          </a:p>
          <a:p>
            <a:pPr lvl="0"/>
            <a:r>
              <a:rPr lang="en-US" dirty="0">
                <a:solidFill>
                  <a:prstClr val="black"/>
                </a:solidFill>
              </a:rPr>
              <a:t>For </a:t>
            </a:r>
            <a:r>
              <a:rPr lang="fr-FR" dirty="0">
                <a:solidFill>
                  <a:prstClr val="black"/>
                </a:solidFill>
              </a:rPr>
              <a:t>(c)(26), (c)(27), &amp; (c)(28) actions:</a:t>
            </a:r>
          </a:p>
          <a:p>
            <a:pPr lvl="1"/>
            <a:r>
              <a:rPr lang="fr-FR" dirty="0" err="1">
                <a:solidFill>
                  <a:prstClr val="black"/>
                </a:solidFill>
              </a:rPr>
              <a:t>Summarize</a:t>
            </a:r>
            <a:r>
              <a:rPr lang="fr-FR" dirty="0">
                <a:solidFill>
                  <a:prstClr val="black"/>
                </a:solidFill>
              </a:rPr>
              <a:t> LHS and </a:t>
            </a:r>
            <a:r>
              <a:rPr lang="fr-FR" dirty="0" err="1">
                <a:solidFill>
                  <a:prstClr val="black"/>
                </a:solidFill>
              </a:rPr>
              <a:t>explain</a:t>
            </a:r>
            <a:r>
              <a:rPr lang="fr-FR" dirty="0">
                <a:solidFill>
                  <a:prstClr val="black"/>
                </a:solidFill>
              </a:rPr>
              <a:t> </a:t>
            </a:r>
            <a:r>
              <a:rPr lang="fr-FR" dirty="0" err="1">
                <a:solidFill>
                  <a:prstClr val="black"/>
                </a:solidFill>
              </a:rPr>
              <a:t>that</a:t>
            </a:r>
            <a:r>
              <a:rPr lang="fr-FR" dirty="0">
                <a:solidFill>
                  <a:prstClr val="black"/>
                </a:solidFill>
              </a:rPr>
              <a:t> the action </a:t>
            </a:r>
            <a:r>
              <a:rPr lang="fr-FR" dirty="0" err="1">
                <a:solidFill>
                  <a:prstClr val="black"/>
                </a:solidFill>
              </a:rPr>
              <a:t>is</a:t>
            </a:r>
            <a:r>
              <a:rPr lang="fr-FR" dirty="0">
                <a:solidFill>
                  <a:prstClr val="black"/>
                </a:solidFill>
              </a:rPr>
              <a:t> for a </a:t>
            </a:r>
            <a:r>
              <a:rPr lang="fr-FR" dirty="0" err="1">
                <a:solidFill>
                  <a:prstClr val="black"/>
                </a:solidFill>
              </a:rPr>
              <a:t>functionally</a:t>
            </a:r>
            <a:r>
              <a:rPr lang="fr-FR" dirty="0">
                <a:solidFill>
                  <a:prstClr val="black"/>
                </a:solidFill>
              </a:rPr>
              <a:t> </a:t>
            </a:r>
            <a:r>
              <a:rPr lang="fr-FR" dirty="0" err="1">
                <a:solidFill>
                  <a:prstClr val="black"/>
                </a:solidFill>
              </a:rPr>
              <a:t>dependent</a:t>
            </a:r>
            <a:r>
              <a:rPr lang="fr-FR" dirty="0">
                <a:solidFill>
                  <a:prstClr val="black"/>
                </a:solidFill>
              </a:rPr>
              <a:t> use on CE </a:t>
            </a:r>
            <a:r>
              <a:rPr lang="fr-FR" dirty="0" err="1">
                <a:solidFill>
                  <a:prstClr val="black"/>
                </a:solidFill>
              </a:rPr>
              <a:t>form</a:t>
            </a:r>
            <a:r>
              <a:rPr lang="fr-FR" dirty="0">
                <a:solidFill>
                  <a:prstClr val="black"/>
                </a:solidFill>
              </a:rPr>
              <a:t> Section II. M. 4. </a:t>
            </a:r>
            <a:endParaRPr lang="en-US" dirty="0">
              <a:solidFill>
                <a:prstClr val="black"/>
              </a:solidFill>
            </a:endParaRPr>
          </a:p>
          <a:p>
            <a:endParaRPr lang="en-US" dirty="0"/>
          </a:p>
        </p:txBody>
      </p:sp>
    </p:spTree>
    <p:extLst>
      <p:ext uri="{BB962C8B-B14F-4D97-AF65-F5344CB8AC3E}">
        <p14:creationId xmlns:p14="http://schemas.microsoft.com/office/powerpoint/2010/main" val="2382338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(c)(26), </a:t>
            </a:r>
            <a:r>
              <a:rPr lang="fr-FR" dirty="0"/>
              <a:t>(c)(27), &amp; (c)(28) Actions</a:t>
            </a:r>
            <a:endParaRPr lang="en-US" dirty="0"/>
          </a:p>
        </p:txBody>
      </p:sp>
      <p:sp>
        <p:nvSpPr>
          <p:cNvPr id="3" name="Content Placeholder 2"/>
          <p:cNvSpPr>
            <a:spLocks noGrp="1"/>
          </p:cNvSpPr>
          <p:nvPr>
            <p:ph idx="1"/>
          </p:nvPr>
        </p:nvSpPr>
        <p:spPr/>
        <p:txBody>
          <a:bodyPr/>
          <a:lstStyle/>
          <a:p>
            <a:r>
              <a:rPr lang="en-US" b="1" u="sng" dirty="0"/>
              <a:t>Location (Encroachment) Analysis</a:t>
            </a:r>
          </a:p>
          <a:p>
            <a:pPr lvl="1"/>
            <a:r>
              <a:rPr lang="en-US" dirty="0"/>
              <a:t>Clearly no encroachment = No encroachment</a:t>
            </a:r>
          </a:p>
          <a:p>
            <a:pPr lvl="1"/>
            <a:r>
              <a:rPr lang="en-US" dirty="0"/>
              <a:t>Maybe an encroachment in </a:t>
            </a:r>
            <a:r>
              <a:rPr lang="en-US" i="1" dirty="0"/>
              <a:t>unmapped</a:t>
            </a:r>
            <a:r>
              <a:rPr lang="en-US" dirty="0"/>
              <a:t> floodplain = Encroachment </a:t>
            </a:r>
          </a:p>
          <a:p>
            <a:pPr lvl="1"/>
            <a:r>
              <a:rPr lang="en-US" dirty="0"/>
              <a:t>Clearly an encroachment = Encroachment </a:t>
            </a:r>
          </a:p>
          <a:p>
            <a:pPr marL="457200" lvl="1" indent="0">
              <a:buNone/>
            </a:pPr>
            <a:endParaRPr lang="en-US" dirty="0"/>
          </a:p>
          <a:p>
            <a:pPr lvl="0"/>
            <a:r>
              <a:rPr lang="en-US" b="1" u="sng" dirty="0">
                <a:solidFill>
                  <a:prstClr val="black"/>
                </a:solidFill>
              </a:rPr>
              <a:t>Action Analysis</a:t>
            </a:r>
            <a:endParaRPr lang="en-US" b="1" u="sng" dirty="0"/>
          </a:p>
          <a:p>
            <a:pPr marL="0" indent="0">
              <a:buNone/>
            </a:pPr>
            <a:r>
              <a:rPr lang="en-US" dirty="0"/>
              <a:t>Is the encroachment for a functionally dependent use and or temporary? </a:t>
            </a:r>
          </a:p>
          <a:p>
            <a:pPr marL="0" indent="0">
              <a:buNone/>
            </a:pPr>
            <a:r>
              <a:rPr lang="en-US" dirty="0"/>
              <a:t>If YES, proceed with </a:t>
            </a:r>
            <a:r>
              <a:rPr lang="fr-FR" dirty="0"/>
              <a:t>(c)(26), (c)(27), or (c)(28) and </a:t>
            </a:r>
            <a:r>
              <a:rPr lang="fr-FR" dirty="0" err="1"/>
              <a:t>explain</a:t>
            </a:r>
            <a:r>
              <a:rPr lang="fr-FR" dirty="0"/>
              <a:t> on CE </a:t>
            </a:r>
            <a:r>
              <a:rPr lang="fr-FR" dirty="0" err="1"/>
              <a:t>form</a:t>
            </a:r>
            <a:r>
              <a:rPr lang="fr-FR" dirty="0"/>
              <a:t>.  </a:t>
            </a:r>
          </a:p>
          <a:p>
            <a:pPr marL="0" indent="0">
              <a:buNone/>
            </a:pPr>
            <a:r>
              <a:rPr lang="fr-FR" dirty="0"/>
              <a:t>If NO, </a:t>
            </a:r>
            <a:r>
              <a:rPr lang="fr-FR" dirty="0" err="1"/>
              <a:t>consider</a:t>
            </a:r>
            <a:r>
              <a:rPr lang="fr-FR" dirty="0"/>
              <a:t> (c)(22) or (d)(13).</a:t>
            </a:r>
            <a:endParaRPr lang="en-US" dirty="0"/>
          </a:p>
          <a:p>
            <a:endParaRPr lang="en-US" dirty="0"/>
          </a:p>
        </p:txBody>
      </p:sp>
    </p:spTree>
    <p:extLst>
      <p:ext uri="{BB962C8B-B14F-4D97-AF65-F5344CB8AC3E}">
        <p14:creationId xmlns:p14="http://schemas.microsoft.com/office/powerpoint/2010/main" val="75054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Functionally Dependent Use vs. </a:t>
            </a:r>
            <a:br>
              <a:rPr lang="en-US" dirty="0"/>
            </a:br>
            <a:r>
              <a:rPr lang="en-US" dirty="0"/>
              <a:t>Temporary Encroachment Action </a:t>
            </a:r>
          </a:p>
        </p:txBody>
      </p:sp>
      <p:sp>
        <p:nvSpPr>
          <p:cNvPr id="3" name="Content Placeholder 2"/>
          <p:cNvSpPr>
            <a:spLocks noGrp="1"/>
          </p:cNvSpPr>
          <p:nvPr>
            <p:ph idx="1"/>
          </p:nvPr>
        </p:nvSpPr>
        <p:spPr/>
        <p:txBody>
          <a:bodyPr/>
          <a:lstStyle/>
          <a:p>
            <a:endParaRPr lang="en-US" dirty="0"/>
          </a:p>
          <a:p>
            <a:r>
              <a:rPr lang="en-US" dirty="0"/>
              <a:t>A functionally dependent use &gt;&gt; </a:t>
            </a:r>
            <a:r>
              <a:rPr lang="en-US" u="sng" dirty="0"/>
              <a:t>Requires LHS </a:t>
            </a:r>
          </a:p>
          <a:p>
            <a:endParaRPr lang="en-US" dirty="0"/>
          </a:p>
          <a:p>
            <a:r>
              <a:rPr lang="en-US" dirty="0"/>
              <a:t>A temporary encroachment, is not treated as an encroachment, and does not require an LHS</a:t>
            </a:r>
          </a:p>
          <a:p>
            <a:pPr lvl="1"/>
            <a:r>
              <a:rPr lang="fr-FR" dirty="0">
                <a:solidFill>
                  <a:prstClr val="black"/>
                </a:solidFill>
              </a:rPr>
              <a:t>On CE </a:t>
            </a:r>
            <a:r>
              <a:rPr lang="fr-FR" dirty="0" err="1">
                <a:solidFill>
                  <a:prstClr val="black"/>
                </a:solidFill>
              </a:rPr>
              <a:t>Form</a:t>
            </a:r>
            <a:r>
              <a:rPr lang="fr-FR" dirty="0">
                <a:solidFill>
                  <a:prstClr val="black"/>
                </a:solidFill>
              </a:rPr>
              <a:t> Section II. M. 4, </a:t>
            </a:r>
            <a:r>
              <a:rPr lang="fr-FR" b="1" u="sng" dirty="0" err="1">
                <a:solidFill>
                  <a:prstClr val="black"/>
                </a:solidFill>
              </a:rPr>
              <a:t>Explain</a:t>
            </a:r>
            <a:r>
              <a:rPr lang="fr-FR" b="1" u="sng" dirty="0">
                <a:solidFill>
                  <a:prstClr val="black"/>
                </a:solidFill>
              </a:rPr>
              <a:t> </a:t>
            </a:r>
            <a:r>
              <a:rPr lang="en-US" b="1" u="sng" dirty="0"/>
              <a:t>why the action qualifies as a temporary encroachment </a:t>
            </a:r>
          </a:p>
          <a:p>
            <a:pPr lvl="1"/>
            <a:endParaRPr lang="en-US" dirty="0"/>
          </a:p>
          <a:p>
            <a:endParaRPr lang="en-US" dirty="0"/>
          </a:p>
          <a:p>
            <a:pPr marL="0" indent="0">
              <a:buNone/>
            </a:pPr>
            <a:endParaRPr lang="en-US" dirty="0"/>
          </a:p>
        </p:txBody>
      </p:sp>
    </p:spTree>
    <p:extLst>
      <p:ext uri="{BB962C8B-B14F-4D97-AF65-F5344CB8AC3E}">
        <p14:creationId xmlns:p14="http://schemas.microsoft.com/office/powerpoint/2010/main" val="2428382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24954" y="637236"/>
            <a:ext cx="6909794" cy="5447645"/>
          </a:xfrm>
          <a:prstGeom prst="rect">
            <a:avLst/>
          </a:prstGeom>
        </p:spPr>
        <p:txBody>
          <a:bodyPr wrap="square">
            <a:spAutoFit/>
          </a:bodyPr>
          <a:lstStyle/>
          <a:p>
            <a:r>
              <a:rPr lang="en-US" sz="1400" b="1" dirty="0">
                <a:latin typeface="Times New Roman" panose="02020603050405020304" pitchFamily="18" charset="0"/>
              </a:rPr>
              <a:t>M. Floodplain Impacts (23 CFR 650, Subpart A)	                                                     </a:t>
            </a:r>
            <a:endParaRPr lang="en-US" sz="1400" dirty="0">
              <a:latin typeface="Times New Roman" panose="02020603050405020304" pitchFamily="18" charset="0"/>
            </a:endParaRPr>
          </a:p>
          <a:p>
            <a:endParaRPr lang="en-US" sz="1400" b="1" dirty="0">
              <a:latin typeface="Times New Roman" panose="02020603050405020304" pitchFamily="18" charset="0"/>
            </a:endParaRPr>
          </a:p>
          <a:p>
            <a:pPr marL="228600" indent="-228600">
              <a:buAutoNum type="arabicPeriod"/>
            </a:pPr>
            <a:r>
              <a:rPr lang="en-US" sz="1400" dirty="0">
                <a:latin typeface="Times New Roman" panose="02020603050405020304" pitchFamily="18" charset="0"/>
              </a:rPr>
              <a:t>Project encroaches into the base (100 year) flood plain in fresh or marine waters. Identify floodplain map source and date: </a:t>
            </a:r>
            <a:r>
              <a:rPr lang="en-US" sz="1400" u="sng" dirty="0">
                <a:latin typeface="Times New Roman" panose="02020603050405020304" pitchFamily="18" charset="0"/>
              </a:rPr>
              <a:t>          </a:t>
            </a:r>
            <a:endParaRPr lang="en-US" sz="1400" dirty="0">
              <a:latin typeface="Times New Roman" panose="02020603050405020304" pitchFamily="18" charset="0"/>
            </a:endParaRPr>
          </a:p>
          <a:p>
            <a:endParaRPr lang="en-US" sz="1400" i="1" dirty="0">
              <a:latin typeface="Times New Roman" panose="02020603050405020304" pitchFamily="18" charset="0"/>
            </a:endParaRPr>
          </a:p>
          <a:p>
            <a:r>
              <a:rPr lang="en-US" sz="1400" i="1" dirty="0">
                <a:latin typeface="Times New Roman" panose="02020603050405020304" pitchFamily="18" charset="0"/>
              </a:rPr>
              <a:t>If yes, attach documentation of public involvement conducted per </a:t>
            </a:r>
            <a:r>
              <a:rPr lang="en-US" sz="1400" i="1" u="sng" dirty="0">
                <a:solidFill>
                  <a:srgbClr val="0000FF"/>
                </a:solidFill>
                <a:latin typeface="Times New Roman" panose="02020603050405020304" pitchFamily="18" charset="0"/>
                <a:hlinkClick r:id="rId2"/>
              </a:rPr>
              <a:t>E.O. 11988</a:t>
            </a:r>
            <a:r>
              <a:rPr lang="en-US" sz="1400" i="1" dirty="0">
                <a:solidFill>
                  <a:srgbClr val="0000FF"/>
                </a:solidFill>
                <a:latin typeface="Times New Roman" panose="02020603050405020304" pitchFamily="18" charset="0"/>
                <a:hlinkClick r:id="rId2"/>
              </a:rPr>
              <a:t> </a:t>
            </a:r>
            <a:r>
              <a:rPr lang="en-US" sz="1400" i="1" dirty="0">
                <a:solidFill>
                  <a:srgbClr val="000000"/>
                </a:solidFill>
                <a:latin typeface="Times New Roman" panose="02020603050405020304" pitchFamily="18" charset="0"/>
                <a:hlinkClick r:id="rId2"/>
              </a:rPr>
              <a:t>and </a:t>
            </a:r>
            <a:r>
              <a:rPr lang="en-US" sz="1400" i="1" u="sng" dirty="0">
                <a:solidFill>
                  <a:srgbClr val="0000FF"/>
                </a:solidFill>
                <a:latin typeface="Times New Roman" panose="02020603050405020304" pitchFamily="18" charset="0"/>
                <a:hlinkClick r:id="rId3"/>
              </a:rPr>
              <a:t>23 CFR 650.109</a:t>
            </a:r>
            <a:r>
              <a:rPr lang="en-US" sz="1400" i="1" dirty="0">
                <a:solidFill>
                  <a:srgbClr val="000000"/>
                </a:solidFill>
                <a:latin typeface="Times New Roman" panose="02020603050405020304" pitchFamily="18" charset="0"/>
                <a:hlinkClick r:id="rId3"/>
              </a:rPr>
              <a:t>. Consult with the regional or Statewide Hydraulics/Hydrology expert and attach the required location hydraulic study developed per </a:t>
            </a:r>
            <a:r>
              <a:rPr lang="en-US" sz="1400" i="1" dirty="0">
                <a:solidFill>
                  <a:srgbClr val="0000FF"/>
                </a:solidFill>
                <a:latin typeface="Times New Roman" panose="02020603050405020304" pitchFamily="18" charset="0"/>
                <a:hlinkClick r:id="rId4"/>
              </a:rPr>
              <a:t>23 CFR 650.111</a:t>
            </a:r>
            <a:r>
              <a:rPr lang="en-US" sz="1400" i="1" dirty="0">
                <a:solidFill>
                  <a:srgbClr val="000000"/>
                </a:solidFill>
                <a:latin typeface="Times New Roman" panose="02020603050405020304" pitchFamily="18" charset="0"/>
                <a:hlinkClick r:id="rId4"/>
              </a:rPr>
              <a:t>. Answer questions M.1.a through d.</a:t>
            </a:r>
          </a:p>
          <a:p>
            <a:endParaRPr lang="en-US" sz="1400" i="1" dirty="0">
              <a:latin typeface="Times New Roman" panose="02020603050405020304" pitchFamily="18" charset="0"/>
            </a:endParaRPr>
          </a:p>
          <a:p>
            <a:pPr>
              <a:lnSpc>
                <a:spcPts val="1200"/>
              </a:lnSpc>
            </a:pPr>
            <a:r>
              <a:rPr lang="en-US" sz="1400" i="1" dirty="0">
                <a:latin typeface="Times New Roman" panose="02020603050405020304" pitchFamily="18" charset="0"/>
              </a:rPr>
              <a:t>If no, skip to M.2.	</a:t>
            </a:r>
            <a:r>
              <a:rPr lang="en-US" sz="1400" dirty="0">
                <a:latin typeface="Times New Roman" panose="02020603050405020304" pitchFamily="18" charset="0"/>
              </a:rPr>
              <a:t>		</a:t>
            </a:r>
          </a:p>
          <a:p>
            <a:pPr>
              <a:lnSpc>
                <a:spcPts val="1200"/>
              </a:lnSpc>
            </a:pPr>
            <a:endParaRPr lang="en-US" sz="1400" dirty="0">
              <a:latin typeface="Times New Roman" panose="02020603050405020304" pitchFamily="18" charset="0"/>
            </a:endParaRPr>
          </a:p>
          <a:p>
            <a:pPr>
              <a:lnSpc>
                <a:spcPts val="1200"/>
              </a:lnSpc>
            </a:pPr>
            <a:r>
              <a:rPr lang="en-US" sz="1400" b="1" dirty="0">
                <a:latin typeface="Times New Roman" panose="02020603050405020304" pitchFamily="18" charset="0"/>
              </a:rPr>
              <a:t>      a. </a:t>
            </a:r>
            <a:r>
              <a:rPr lang="en-US" sz="1400" dirty="0">
                <a:latin typeface="Times New Roman" panose="02020603050405020304" pitchFamily="18" charset="0"/>
              </a:rPr>
              <a:t>Is there a longitudinal encroachment into the 100-year floodplain?			</a:t>
            </a:r>
          </a:p>
          <a:p>
            <a:pPr>
              <a:lnSpc>
                <a:spcPts val="1200"/>
              </a:lnSpc>
            </a:pPr>
            <a:r>
              <a:rPr lang="en-US" sz="1400" dirty="0">
                <a:latin typeface="Times New Roman" panose="02020603050405020304" pitchFamily="18" charset="0"/>
              </a:rPr>
              <a:t>      b. Is there significant encroachment as defined by </a:t>
            </a:r>
            <a:r>
              <a:rPr lang="en-US" sz="1400" dirty="0">
                <a:latin typeface="Times New Roman" panose="02020603050405020304" pitchFamily="18" charset="0"/>
                <a:hlinkClick r:id="rId5"/>
              </a:rPr>
              <a:t>23 CFR 650.105(q)? If yes, attach a    </a:t>
            </a:r>
          </a:p>
          <a:p>
            <a:pPr>
              <a:lnSpc>
                <a:spcPts val="1200"/>
              </a:lnSpc>
            </a:pPr>
            <a:r>
              <a:rPr lang="en-US" sz="1400" dirty="0">
                <a:latin typeface="Times New Roman" panose="02020603050405020304" pitchFamily="18" charset="0"/>
                <a:hlinkClick r:id="rId5"/>
              </a:rPr>
              <a:t>      copy of FHWA’s finding required by 23 CFR 650.115.</a:t>
            </a:r>
          </a:p>
          <a:p>
            <a:pPr>
              <a:lnSpc>
                <a:spcPts val="1200"/>
              </a:lnSpc>
            </a:pPr>
            <a:endParaRPr lang="en-US" sz="1400" dirty="0">
              <a:latin typeface="Times New Roman" panose="02020603050405020304" pitchFamily="18" charset="0"/>
              <a:hlinkClick r:id="rId5"/>
            </a:endParaRPr>
          </a:p>
          <a:p>
            <a:pPr>
              <a:lnSpc>
                <a:spcPts val="1200"/>
              </a:lnSpc>
            </a:pPr>
            <a:r>
              <a:rPr lang="en-US" sz="1400" b="1" dirty="0">
                <a:latin typeface="Times New Roman" panose="02020603050405020304" pitchFamily="18" charset="0"/>
              </a:rPr>
              <a:t>      c. </a:t>
            </a:r>
            <a:r>
              <a:rPr lang="en-US" sz="1400" dirty="0">
                <a:latin typeface="Times New Roman" panose="02020603050405020304" pitchFamily="18" charset="0"/>
              </a:rPr>
              <a:t>Project encroaches into a regulatory floodway.			</a:t>
            </a:r>
          </a:p>
          <a:p>
            <a:pPr>
              <a:lnSpc>
                <a:spcPts val="1200"/>
              </a:lnSpc>
            </a:pPr>
            <a:endParaRPr lang="en-US" sz="1400" b="1" dirty="0">
              <a:latin typeface="Times New Roman" panose="02020603050405020304" pitchFamily="18" charset="0"/>
            </a:endParaRPr>
          </a:p>
          <a:p>
            <a:pPr>
              <a:lnSpc>
                <a:spcPts val="1200"/>
              </a:lnSpc>
            </a:pPr>
            <a:r>
              <a:rPr lang="en-US" sz="1400" b="1" dirty="0">
                <a:latin typeface="Times New Roman" panose="02020603050405020304" pitchFamily="18" charset="0"/>
              </a:rPr>
              <a:t>      d. </a:t>
            </a:r>
            <a:r>
              <a:rPr lang="en-US" sz="1400" dirty="0">
                <a:latin typeface="Times New Roman" panose="02020603050405020304" pitchFamily="18" charset="0"/>
              </a:rPr>
              <a:t>The proposed action would increase the base flood elevation one-foot or greater.</a:t>
            </a:r>
          </a:p>
          <a:p>
            <a:pPr>
              <a:lnSpc>
                <a:spcPts val="1200"/>
              </a:lnSpc>
            </a:pPr>
            <a:r>
              <a:rPr lang="en-US" sz="1400" dirty="0">
                <a:latin typeface="Times New Roman" panose="02020603050405020304" pitchFamily="18" charset="0"/>
              </a:rPr>
              <a:t>			</a:t>
            </a:r>
          </a:p>
          <a:p>
            <a:r>
              <a:rPr lang="en-US" sz="1400" b="1" dirty="0">
                <a:latin typeface="Times New Roman" panose="02020603050405020304" pitchFamily="18" charset="0"/>
              </a:rPr>
              <a:t>2. </a:t>
            </a:r>
            <a:r>
              <a:rPr lang="en-US" sz="1400" dirty="0">
                <a:latin typeface="Times New Roman" panose="02020603050405020304" pitchFamily="18" charset="0"/>
              </a:rPr>
              <a:t>Project conforms to local flood hazard requirements.</a:t>
            </a:r>
          </a:p>
          <a:p>
            <a:r>
              <a:rPr lang="en-US" sz="1400" dirty="0">
                <a:latin typeface="Times New Roman" panose="02020603050405020304" pitchFamily="18" charset="0"/>
              </a:rPr>
              <a:t>			</a:t>
            </a:r>
          </a:p>
          <a:p>
            <a:r>
              <a:rPr lang="en-US" sz="1400" b="1" dirty="0">
                <a:latin typeface="Times New Roman" panose="02020603050405020304" pitchFamily="18" charset="0"/>
              </a:rPr>
              <a:t>3. </a:t>
            </a:r>
            <a:r>
              <a:rPr lang="en-US" sz="1400" dirty="0">
                <a:latin typeface="Times New Roman" panose="02020603050405020304" pitchFamily="18" charset="0"/>
              </a:rPr>
              <a:t>Project is consistent with</a:t>
            </a:r>
            <a:r>
              <a:rPr lang="en-US" sz="1400" dirty="0">
                <a:solidFill>
                  <a:srgbClr val="0000FF"/>
                </a:solidFill>
                <a:latin typeface="Times New Roman" panose="02020603050405020304" pitchFamily="18" charset="0"/>
              </a:rPr>
              <a:t> </a:t>
            </a:r>
            <a:r>
              <a:rPr lang="en-US" sz="1400" u="sng" dirty="0">
                <a:solidFill>
                  <a:srgbClr val="0000FF"/>
                </a:solidFill>
                <a:latin typeface="Times New Roman" panose="02020603050405020304" pitchFamily="18" charset="0"/>
              </a:rPr>
              <a:t>E.O. 11988</a:t>
            </a:r>
            <a:r>
              <a:rPr lang="en-US" sz="1400" dirty="0">
                <a:solidFill>
                  <a:srgbClr val="0000FF"/>
                </a:solidFill>
                <a:latin typeface="Times New Roman" panose="02020603050405020304" pitchFamily="18" charset="0"/>
              </a:rPr>
              <a:t> </a:t>
            </a:r>
            <a:r>
              <a:rPr lang="en-US" sz="1400" dirty="0">
                <a:solidFill>
                  <a:srgbClr val="000000"/>
                </a:solidFill>
                <a:latin typeface="Times New Roman" panose="02020603050405020304" pitchFamily="18" charset="0"/>
              </a:rPr>
              <a:t>(Floodplain Protection). </a:t>
            </a:r>
            <a:r>
              <a:rPr lang="en-US" sz="1400" i="1" dirty="0">
                <a:solidFill>
                  <a:srgbClr val="000000"/>
                </a:solidFill>
                <a:latin typeface="Times New Roman" panose="02020603050405020304" pitchFamily="18" charset="0"/>
              </a:rPr>
              <a:t>If no, the project cannot be approved as proposed.	</a:t>
            </a:r>
          </a:p>
          <a:p>
            <a:r>
              <a:rPr lang="en-US" sz="1400" dirty="0">
                <a:solidFill>
                  <a:srgbClr val="000000"/>
                </a:solidFill>
                <a:latin typeface="Times New Roman" panose="02020603050405020304" pitchFamily="18" charset="0"/>
              </a:rPr>
              <a:t>		</a:t>
            </a:r>
          </a:p>
          <a:p>
            <a:r>
              <a:rPr lang="en-US" sz="1400" b="1" dirty="0">
                <a:latin typeface="Times New Roman" panose="02020603050405020304" pitchFamily="18" charset="0"/>
              </a:rPr>
              <a:t>4. </a:t>
            </a:r>
            <a:r>
              <a:rPr lang="en-US" sz="1400" dirty="0">
                <a:latin typeface="Times New Roman" panose="02020603050405020304" pitchFamily="18" charset="0"/>
              </a:rPr>
              <a:t>Summarize floodplain impacts and mitigation, if any. </a:t>
            </a:r>
            <a:r>
              <a:rPr lang="en-US" sz="1400" i="1" dirty="0">
                <a:latin typeface="Times New Roman" panose="02020603050405020304" pitchFamily="18" charset="0"/>
              </a:rPr>
              <a:t>Include any commitments or </a:t>
            </a:r>
            <a:r>
              <a:rPr lang="en-US" sz="1400" i="1" dirty="0" err="1">
                <a:latin typeface="Times New Roman" panose="02020603050405020304" pitchFamily="18" charset="0"/>
              </a:rPr>
              <a:t>mitigative</a:t>
            </a:r>
            <a:r>
              <a:rPr lang="en-US" sz="1400" i="1" dirty="0">
                <a:latin typeface="Times New Roman" panose="02020603050405020304" pitchFamily="18" charset="0"/>
              </a:rPr>
              <a:t> measures in </a:t>
            </a:r>
            <a:r>
              <a:rPr lang="en-US" sz="1400" i="1" u="sng" dirty="0">
                <a:solidFill>
                  <a:srgbClr val="0000FF"/>
                </a:solidFill>
                <a:latin typeface="Times New Roman" panose="02020603050405020304" pitchFamily="18" charset="0"/>
              </a:rPr>
              <a:t>Section V</a:t>
            </a:r>
            <a:r>
              <a:rPr lang="en-US" sz="1400" i="1" dirty="0">
                <a:solidFill>
                  <a:srgbClr val="000000"/>
                </a:solidFill>
                <a:latin typeface="Times New Roman" panose="02020603050405020304" pitchFamily="18" charset="0"/>
              </a:rPr>
              <a:t>.</a:t>
            </a:r>
            <a:r>
              <a:rPr lang="en-US" sz="1100" i="1" dirty="0">
                <a:solidFill>
                  <a:srgbClr val="000000"/>
                </a:solidFill>
                <a:latin typeface="Times New Roman" panose="02020603050405020304" pitchFamily="18" charset="0"/>
              </a:rPr>
              <a:t> </a:t>
            </a:r>
          </a:p>
        </p:txBody>
      </p:sp>
      <p:sp>
        <p:nvSpPr>
          <p:cNvPr id="4" name="TextBox 3"/>
          <p:cNvSpPr txBox="1"/>
          <p:nvPr/>
        </p:nvSpPr>
        <p:spPr>
          <a:xfrm>
            <a:off x="8433994" y="637236"/>
            <a:ext cx="1344707" cy="1046440"/>
          </a:xfrm>
          <a:prstGeom prst="rect">
            <a:avLst/>
          </a:prstGeom>
          <a:noFill/>
        </p:spPr>
        <p:txBody>
          <a:bodyPr wrap="square" rtlCol="0">
            <a:spAutoFit/>
          </a:bodyPr>
          <a:lstStyle/>
          <a:p>
            <a:r>
              <a:rPr lang="en-US" sz="1200" dirty="0"/>
              <a:t>     </a:t>
            </a:r>
            <a:r>
              <a:rPr lang="en-US" sz="1400" b="1" u="sng" dirty="0"/>
              <a:t>YES</a:t>
            </a:r>
            <a:r>
              <a:rPr lang="en-US" sz="1400" b="1" dirty="0"/>
              <a:t>       </a:t>
            </a:r>
            <a:r>
              <a:rPr lang="en-US" sz="1400" b="1" u="sng" dirty="0"/>
              <a:t>NO</a:t>
            </a:r>
          </a:p>
          <a:p>
            <a:endParaRPr lang="en-US" sz="1200" dirty="0"/>
          </a:p>
          <a:p>
            <a:r>
              <a:rPr lang="en-US" sz="1200" dirty="0"/>
              <a:t>                 </a:t>
            </a:r>
          </a:p>
          <a:p>
            <a:endParaRPr lang="en-US" sz="1200" dirty="0"/>
          </a:p>
          <a:p>
            <a:endParaRPr lang="en-US" sz="1200" dirty="0"/>
          </a:p>
        </p:txBody>
      </p:sp>
      <p:pic>
        <p:nvPicPr>
          <p:cNvPr id="6" name="Picture 5"/>
          <p:cNvPicPr>
            <a:picLocks noChangeAspect="1"/>
          </p:cNvPicPr>
          <p:nvPr/>
        </p:nvPicPr>
        <p:blipFill>
          <a:blip r:embed="rId6"/>
          <a:stretch>
            <a:fillRect/>
          </a:stretch>
        </p:blipFill>
        <p:spPr>
          <a:xfrm>
            <a:off x="9219305" y="1158148"/>
            <a:ext cx="215356" cy="215356"/>
          </a:xfrm>
          <a:prstGeom prst="rect">
            <a:avLst/>
          </a:prstGeom>
        </p:spPr>
      </p:pic>
      <p:pic>
        <p:nvPicPr>
          <p:cNvPr id="7" name="Picture 6"/>
          <p:cNvPicPr>
            <a:picLocks noChangeAspect="1"/>
          </p:cNvPicPr>
          <p:nvPr/>
        </p:nvPicPr>
        <p:blipFill>
          <a:blip r:embed="rId6"/>
          <a:stretch>
            <a:fillRect/>
          </a:stretch>
        </p:blipFill>
        <p:spPr>
          <a:xfrm>
            <a:off x="8718340" y="2971298"/>
            <a:ext cx="208712" cy="208712"/>
          </a:xfrm>
          <a:prstGeom prst="rect">
            <a:avLst/>
          </a:prstGeom>
        </p:spPr>
      </p:pic>
      <p:pic>
        <p:nvPicPr>
          <p:cNvPr id="8" name="Picture 7"/>
          <p:cNvPicPr>
            <a:picLocks noChangeAspect="1"/>
          </p:cNvPicPr>
          <p:nvPr/>
        </p:nvPicPr>
        <p:blipFill>
          <a:blip r:embed="rId6"/>
          <a:stretch>
            <a:fillRect/>
          </a:stretch>
        </p:blipFill>
        <p:spPr>
          <a:xfrm>
            <a:off x="9312946" y="2971297"/>
            <a:ext cx="208713" cy="208713"/>
          </a:xfrm>
          <a:prstGeom prst="rect">
            <a:avLst/>
          </a:prstGeom>
        </p:spPr>
      </p:pic>
      <p:pic>
        <p:nvPicPr>
          <p:cNvPr id="9" name="Picture 8"/>
          <p:cNvPicPr>
            <a:picLocks noChangeAspect="1"/>
          </p:cNvPicPr>
          <p:nvPr/>
        </p:nvPicPr>
        <p:blipFill>
          <a:blip r:embed="rId6"/>
          <a:stretch>
            <a:fillRect/>
          </a:stretch>
        </p:blipFill>
        <p:spPr>
          <a:xfrm flipH="1" flipV="1">
            <a:off x="8718338" y="3378075"/>
            <a:ext cx="213364" cy="213364"/>
          </a:xfrm>
          <a:prstGeom prst="rect">
            <a:avLst/>
          </a:prstGeom>
        </p:spPr>
      </p:pic>
      <p:pic>
        <p:nvPicPr>
          <p:cNvPr id="10" name="Picture 9"/>
          <p:cNvPicPr>
            <a:picLocks noChangeAspect="1"/>
          </p:cNvPicPr>
          <p:nvPr/>
        </p:nvPicPr>
        <p:blipFill>
          <a:blip r:embed="rId6"/>
          <a:stretch>
            <a:fillRect/>
          </a:stretch>
        </p:blipFill>
        <p:spPr>
          <a:xfrm>
            <a:off x="9301983" y="3377987"/>
            <a:ext cx="213452" cy="213452"/>
          </a:xfrm>
          <a:prstGeom prst="rect">
            <a:avLst/>
          </a:prstGeom>
        </p:spPr>
      </p:pic>
      <p:pic>
        <p:nvPicPr>
          <p:cNvPr id="11" name="Picture 10"/>
          <p:cNvPicPr>
            <a:picLocks noChangeAspect="1"/>
          </p:cNvPicPr>
          <p:nvPr/>
        </p:nvPicPr>
        <p:blipFill>
          <a:blip r:embed="rId6"/>
          <a:stretch>
            <a:fillRect/>
          </a:stretch>
        </p:blipFill>
        <p:spPr>
          <a:xfrm flipH="1" flipV="1">
            <a:off x="8719070" y="3731391"/>
            <a:ext cx="207981" cy="207981"/>
          </a:xfrm>
          <a:prstGeom prst="rect">
            <a:avLst/>
          </a:prstGeom>
        </p:spPr>
      </p:pic>
      <p:pic>
        <p:nvPicPr>
          <p:cNvPr id="12" name="Picture 11"/>
          <p:cNvPicPr>
            <a:picLocks noChangeAspect="1"/>
          </p:cNvPicPr>
          <p:nvPr/>
        </p:nvPicPr>
        <p:blipFill>
          <a:blip r:embed="rId6"/>
          <a:stretch>
            <a:fillRect/>
          </a:stretch>
        </p:blipFill>
        <p:spPr>
          <a:xfrm flipH="1" flipV="1">
            <a:off x="9301985" y="3734978"/>
            <a:ext cx="204395" cy="204395"/>
          </a:xfrm>
          <a:prstGeom prst="rect">
            <a:avLst/>
          </a:prstGeom>
        </p:spPr>
      </p:pic>
      <p:pic>
        <p:nvPicPr>
          <p:cNvPr id="13" name="Picture 12"/>
          <p:cNvPicPr>
            <a:picLocks noChangeAspect="1"/>
          </p:cNvPicPr>
          <p:nvPr/>
        </p:nvPicPr>
        <p:blipFill>
          <a:blip r:embed="rId6"/>
          <a:stretch>
            <a:fillRect/>
          </a:stretch>
        </p:blipFill>
        <p:spPr>
          <a:xfrm flipH="1" flipV="1">
            <a:off x="8722656" y="4089979"/>
            <a:ext cx="204395" cy="204395"/>
          </a:xfrm>
          <a:prstGeom prst="rect">
            <a:avLst/>
          </a:prstGeom>
        </p:spPr>
      </p:pic>
      <p:pic>
        <p:nvPicPr>
          <p:cNvPr id="14" name="Picture 13"/>
          <p:cNvPicPr>
            <a:picLocks noChangeAspect="1"/>
          </p:cNvPicPr>
          <p:nvPr/>
        </p:nvPicPr>
        <p:blipFill>
          <a:blip r:embed="rId6"/>
          <a:stretch>
            <a:fillRect/>
          </a:stretch>
        </p:blipFill>
        <p:spPr>
          <a:xfrm flipH="1" flipV="1">
            <a:off x="9301984" y="4082912"/>
            <a:ext cx="204395" cy="204395"/>
          </a:xfrm>
          <a:prstGeom prst="rect">
            <a:avLst/>
          </a:prstGeom>
        </p:spPr>
      </p:pic>
      <p:pic>
        <p:nvPicPr>
          <p:cNvPr id="15" name="Picture 14"/>
          <p:cNvPicPr>
            <a:picLocks noChangeAspect="1"/>
          </p:cNvPicPr>
          <p:nvPr/>
        </p:nvPicPr>
        <p:blipFill>
          <a:blip r:embed="rId6"/>
          <a:stretch>
            <a:fillRect/>
          </a:stretch>
        </p:blipFill>
        <p:spPr>
          <a:xfrm flipH="1" flipV="1">
            <a:off x="8723716" y="4467632"/>
            <a:ext cx="204395" cy="204395"/>
          </a:xfrm>
          <a:prstGeom prst="rect">
            <a:avLst/>
          </a:prstGeom>
        </p:spPr>
      </p:pic>
      <p:pic>
        <p:nvPicPr>
          <p:cNvPr id="16" name="Picture 15"/>
          <p:cNvPicPr>
            <a:picLocks noChangeAspect="1"/>
          </p:cNvPicPr>
          <p:nvPr/>
        </p:nvPicPr>
        <p:blipFill>
          <a:blip r:embed="rId6"/>
          <a:stretch>
            <a:fillRect/>
          </a:stretch>
        </p:blipFill>
        <p:spPr>
          <a:xfrm flipH="1" flipV="1">
            <a:off x="9312946" y="4472572"/>
            <a:ext cx="204395" cy="204395"/>
          </a:xfrm>
          <a:prstGeom prst="rect">
            <a:avLst/>
          </a:prstGeom>
        </p:spPr>
      </p:pic>
      <p:pic>
        <p:nvPicPr>
          <p:cNvPr id="17" name="Picture 16"/>
          <p:cNvPicPr>
            <a:picLocks noChangeAspect="1"/>
          </p:cNvPicPr>
          <p:nvPr/>
        </p:nvPicPr>
        <p:blipFill>
          <a:blip r:embed="rId6"/>
          <a:stretch>
            <a:fillRect/>
          </a:stretch>
        </p:blipFill>
        <p:spPr>
          <a:xfrm flipH="1" flipV="1">
            <a:off x="8724978" y="4905110"/>
            <a:ext cx="204395" cy="204395"/>
          </a:xfrm>
          <a:prstGeom prst="rect">
            <a:avLst/>
          </a:prstGeom>
        </p:spPr>
      </p:pic>
      <p:pic>
        <p:nvPicPr>
          <p:cNvPr id="18" name="Picture 17"/>
          <p:cNvPicPr>
            <a:picLocks noChangeAspect="1"/>
          </p:cNvPicPr>
          <p:nvPr/>
        </p:nvPicPr>
        <p:blipFill>
          <a:blip r:embed="rId6"/>
          <a:stretch>
            <a:fillRect/>
          </a:stretch>
        </p:blipFill>
        <p:spPr>
          <a:xfrm flipH="1" flipV="1">
            <a:off x="9301983" y="4905111"/>
            <a:ext cx="204395" cy="204395"/>
          </a:xfrm>
          <a:prstGeom prst="rect">
            <a:avLst/>
          </a:prstGeom>
        </p:spPr>
      </p:pic>
      <p:pic>
        <p:nvPicPr>
          <p:cNvPr id="19" name="Picture 18"/>
          <p:cNvPicPr>
            <a:picLocks noChangeAspect="1"/>
          </p:cNvPicPr>
          <p:nvPr/>
        </p:nvPicPr>
        <p:blipFill>
          <a:blip r:embed="rId6"/>
          <a:stretch>
            <a:fillRect/>
          </a:stretch>
        </p:blipFill>
        <p:spPr>
          <a:xfrm>
            <a:off x="8707785" y="1156263"/>
            <a:ext cx="215356" cy="215356"/>
          </a:xfrm>
          <a:prstGeom prst="rect">
            <a:avLst/>
          </a:prstGeom>
        </p:spPr>
      </p:pic>
      <p:sp>
        <p:nvSpPr>
          <p:cNvPr id="2" name="TextBox 1"/>
          <p:cNvSpPr txBox="1"/>
          <p:nvPr/>
        </p:nvSpPr>
        <p:spPr>
          <a:xfrm>
            <a:off x="4564625" y="672044"/>
            <a:ext cx="2635827" cy="369332"/>
          </a:xfrm>
          <a:prstGeom prst="rect">
            <a:avLst/>
          </a:prstGeom>
          <a:noFill/>
        </p:spPr>
        <p:txBody>
          <a:bodyPr wrap="square" rtlCol="0">
            <a:spAutoFit/>
          </a:bodyPr>
          <a:lstStyle/>
          <a:p>
            <a:r>
              <a:rPr lang="en-US" u="sng" dirty="0">
                <a:solidFill>
                  <a:srgbClr val="FF0000"/>
                </a:solidFill>
              </a:rPr>
              <a:t>(mapped or unmapped)</a:t>
            </a:r>
          </a:p>
        </p:txBody>
      </p:sp>
      <p:cxnSp>
        <p:nvCxnSpPr>
          <p:cNvPr id="20" name="Straight Arrow Connector 19"/>
          <p:cNvCxnSpPr/>
          <p:nvPr/>
        </p:nvCxnSpPr>
        <p:spPr>
          <a:xfrm flipV="1">
            <a:off x="5023821" y="1006568"/>
            <a:ext cx="86061" cy="306613"/>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645072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Flood Insurance Act of 1968 </a:t>
            </a:r>
          </a:p>
        </p:txBody>
      </p:sp>
      <p:sp>
        <p:nvSpPr>
          <p:cNvPr id="7" name="Content Placeholder 2"/>
          <p:cNvSpPr>
            <a:spLocks noGrp="1"/>
          </p:cNvSpPr>
          <p:nvPr>
            <p:ph idx="1"/>
          </p:nvPr>
        </p:nvSpPr>
        <p:spPr/>
        <p:txBody>
          <a:bodyPr/>
          <a:lstStyle/>
          <a:p>
            <a:r>
              <a:rPr lang="en-US" dirty="0"/>
              <a:t>Primary Goals</a:t>
            </a:r>
          </a:p>
          <a:p>
            <a:pPr lvl="1"/>
            <a:r>
              <a:rPr lang="en-US" dirty="0"/>
              <a:t>Provide flood insurance for structures and contents in communities that adopt and enforce an ordinance outlining minimal floodplain management standards (now a National Flood Insurance Program (NFIP) community) </a:t>
            </a:r>
          </a:p>
          <a:p>
            <a:pPr lvl="1"/>
            <a:r>
              <a:rPr lang="en-US" dirty="0"/>
              <a:t>Develop maps of flood hazard zones and establish flood insurance rates for structures inside each flood hazard area</a:t>
            </a:r>
          </a:p>
          <a:p>
            <a:pPr lvl="1"/>
            <a:r>
              <a:rPr lang="en-US" dirty="0"/>
              <a:t>Improve floodplain management</a:t>
            </a:r>
          </a:p>
          <a:p>
            <a:pPr lvl="1"/>
            <a:endParaRPr lang="en-US" dirty="0"/>
          </a:p>
          <a:p>
            <a:r>
              <a:rPr lang="en-US" dirty="0"/>
              <a:t>National Flood Insurance Act of 1994</a:t>
            </a:r>
          </a:p>
          <a:p>
            <a:pPr lvl="1"/>
            <a:r>
              <a:rPr lang="en-US" dirty="0"/>
              <a:t>Codified Community Rating System</a:t>
            </a:r>
          </a:p>
          <a:p>
            <a:pPr lvl="2"/>
            <a:r>
              <a:rPr lang="en-US" dirty="0"/>
              <a:t>Encouraging communities to create and enforce stricter standards </a:t>
            </a:r>
          </a:p>
          <a:p>
            <a:pPr marL="457200" lvl="1" indent="0">
              <a:buNone/>
            </a:pPr>
            <a:endParaRPr lang="en-US" dirty="0"/>
          </a:p>
        </p:txBody>
      </p:sp>
    </p:spTree>
    <p:extLst>
      <p:ext uri="{BB962C8B-B14F-4D97-AF65-F5344CB8AC3E}">
        <p14:creationId xmlns:p14="http://schemas.microsoft.com/office/powerpoint/2010/main" val="5572773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24954" y="637236"/>
            <a:ext cx="6909794" cy="5447645"/>
          </a:xfrm>
          <a:prstGeom prst="rect">
            <a:avLst/>
          </a:prstGeom>
        </p:spPr>
        <p:txBody>
          <a:bodyPr wrap="square">
            <a:spAutoFit/>
          </a:bodyPr>
          <a:lstStyle/>
          <a:p>
            <a:r>
              <a:rPr lang="en-US" sz="1400" b="1" dirty="0">
                <a:latin typeface="Times New Roman" panose="02020603050405020304" pitchFamily="18" charset="0"/>
              </a:rPr>
              <a:t>M. Floodplain Impacts (23 CFR 650, Subpart A)	                                                     </a:t>
            </a:r>
            <a:endParaRPr lang="en-US" sz="1400" dirty="0">
              <a:latin typeface="Times New Roman" panose="02020603050405020304" pitchFamily="18" charset="0"/>
            </a:endParaRPr>
          </a:p>
          <a:p>
            <a:endParaRPr lang="en-US" sz="1400" b="1" dirty="0">
              <a:latin typeface="Times New Roman" panose="02020603050405020304" pitchFamily="18" charset="0"/>
            </a:endParaRPr>
          </a:p>
          <a:p>
            <a:pPr marL="228600" indent="-228600">
              <a:buAutoNum type="arabicPeriod"/>
            </a:pPr>
            <a:r>
              <a:rPr lang="en-US" sz="1400" dirty="0">
                <a:latin typeface="Times New Roman" panose="02020603050405020304" pitchFamily="18" charset="0"/>
              </a:rPr>
              <a:t>Project encroaches into the base (100 year) flood plain in fresh or marine waters. Identify floodplain map source and date: </a:t>
            </a:r>
            <a:r>
              <a:rPr lang="en-US" sz="1400" u="sng" dirty="0">
                <a:latin typeface="Times New Roman" panose="02020603050405020304" pitchFamily="18" charset="0"/>
              </a:rPr>
              <a:t>          </a:t>
            </a:r>
            <a:endParaRPr lang="en-US" sz="1400" dirty="0">
              <a:latin typeface="Times New Roman" panose="02020603050405020304" pitchFamily="18" charset="0"/>
            </a:endParaRPr>
          </a:p>
          <a:p>
            <a:endParaRPr lang="en-US" sz="1400" i="1" dirty="0">
              <a:latin typeface="Times New Roman" panose="02020603050405020304" pitchFamily="18" charset="0"/>
            </a:endParaRPr>
          </a:p>
          <a:p>
            <a:r>
              <a:rPr lang="en-US" sz="1400" i="1" dirty="0">
                <a:latin typeface="Times New Roman" panose="02020603050405020304" pitchFamily="18" charset="0"/>
              </a:rPr>
              <a:t>If yes, attach documentation of public involvement conducted per </a:t>
            </a:r>
            <a:r>
              <a:rPr lang="en-US" sz="1400" i="1" u="sng" dirty="0">
                <a:solidFill>
                  <a:srgbClr val="0000FF"/>
                </a:solidFill>
                <a:latin typeface="Times New Roman" panose="02020603050405020304" pitchFamily="18" charset="0"/>
                <a:hlinkClick r:id="rId3"/>
              </a:rPr>
              <a:t>E.O. 11988</a:t>
            </a:r>
            <a:r>
              <a:rPr lang="en-US" sz="1400" i="1" dirty="0">
                <a:solidFill>
                  <a:srgbClr val="0000FF"/>
                </a:solidFill>
                <a:latin typeface="Times New Roman" panose="02020603050405020304" pitchFamily="18" charset="0"/>
                <a:hlinkClick r:id="rId3"/>
              </a:rPr>
              <a:t> </a:t>
            </a:r>
            <a:r>
              <a:rPr lang="en-US" sz="1400" i="1" dirty="0">
                <a:solidFill>
                  <a:srgbClr val="000000"/>
                </a:solidFill>
                <a:latin typeface="Times New Roman" panose="02020603050405020304" pitchFamily="18" charset="0"/>
                <a:hlinkClick r:id="rId3"/>
              </a:rPr>
              <a:t>and </a:t>
            </a:r>
            <a:r>
              <a:rPr lang="en-US" sz="1400" i="1" u="sng" dirty="0">
                <a:solidFill>
                  <a:srgbClr val="0000FF"/>
                </a:solidFill>
                <a:latin typeface="Times New Roman" panose="02020603050405020304" pitchFamily="18" charset="0"/>
                <a:hlinkClick r:id="rId4"/>
              </a:rPr>
              <a:t>23 CFR 650.109</a:t>
            </a:r>
            <a:r>
              <a:rPr lang="en-US" sz="1400" i="1" dirty="0">
                <a:solidFill>
                  <a:srgbClr val="000000"/>
                </a:solidFill>
                <a:latin typeface="Times New Roman" panose="02020603050405020304" pitchFamily="18" charset="0"/>
                <a:hlinkClick r:id="rId4"/>
              </a:rPr>
              <a:t>. Consult with the regional or Statewide Hydraulics/Hydrology expert and attach the required location hydraulic study developed per </a:t>
            </a:r>
            <a:r>
              <a:rPr lang="en-US" sz="1400" i="1" dirty="0">
                <a:solidFill>
                  <a:srgbClr val="0000FF"/>
                </a:solidFill>
                <a:latin typeface="Times New Roman" panose="02020603050405020304" pitchFamily="18" charset="0"/>
                <a:hlinkClick r:id="rId5"/>
              </a:rPr>
              <a:t>23 CFR 650.111</a:t>
            </a:r>
            <a:r>
              <a:rPr lang="en-US" sz="1400" i="1" dirty="0">
                <a:solidFill>
                  <a:srgbClr val="000000"/>
                </a:solidFill>
                <a:latin typeface="Times New Roman" panose="02020603050405020304" pitchFamily="18" charset="0"/>
                <a:hlinkClick r:id="rId5"/>
              </a:rPr>
              <a:t>. Answer questions M.1.a through d.</a:t>
            </a:r>
          </a:p>
          <a:p>
            <a:endParaRPr lang="en-US" sz="1400" i="1" dirty="0">
              <a:latin typeface="Times New Roman" panose="02020603050405020304" pitchFamily="18" charset="0"/>
            </a:endParaRPr>
          </a:p>
          <a:p>
            <a:pPr>
              <a:lnSpc>
                <a:spcPts val="1200"/>
              </a:lnSpc>
            </a:pPr>
            <a:r>
              <a:rPr lang="en-US" sz="1400" i="1" dirty="0">
                <a:latin typeface="Times New Roman" panose="02020603050405020304" pitchFamily="18" charset="0"/>
              </a:rPr>
              <a:t>If no, skip to M.2.	</a:t>
            </a:r>
            <a:r>
              <a:rPr lang="en-US" sz="1400" dirty="0">
                <a:latin typeface="Times New Roman" panose="02020603050405020304" pitchFamily="18" charset="0"/>
              </a:rPr>
              <a:t>		</a:t>
            </a:r>
          </a:p>
          <a:p>
            <a:pPr>
              <a:lnSpc>
                <a:spcPts val="1200"/>
              </a:lnSpc>
            </a:pPr>
            <a:endParaRPr lang="en-US" sz="1400" dirty="0">
              <a:latin typeface="Times New Roman" panose="02020603050405020304" pitchFamily="18" charset="0"/>
            </a:endParaRPr>
          </a:p>
          <a:p>
            <a:pPr>
              <a:lnSpc>
                <a:spcPts val="1200"/>
              </a:lnSpc>
            </a:pPr>
            <a:r>
              <a:rPr lang="en-US" sz="1400" b="1" dirty="0">
                <a:latin typeface="Times New Roman" panose="02020603050405020304" pitchFamily="18" charset="0"/>
              </a:rPr>
              <a:t>      a. </a:t>
            </a:r>
            <a:r>
              <a:rPr lang="en-US" sz="1400" dirty="0">
                <a:latin typeface="Times New Roman" panose="02020603050405020304" pitchFamily="18" charset="0"/>
              </a:rPr>
              <a:t>Is there a longitudinal encroachment into the 100-year floodplain?			</a:t>
            </a:r>
          </a:p>
          <a:p>
            <a:pPr>
              <a:lnSpc>
                <a:spcPts val="1200"/>
              </a:lnSpc>
            </a:pPr>
            <a:r>
              <a:rPr lang="en-US" sz="1400" dirty="0">
                <a:latin typeface="Times New Roman" panose="02020603050405020304" pitchFamily="18" charset="0"/>
              </a:rPr>
              <a:t>      b. Is there significant encroachment as defined by </a:t>
            </a:r>
            <a:r>
              <a:rPr lang="en-US" sz="1400" dirty="0">
                <a:latin typeface="Times New Roman" panose="02020603050405020304" pitchFamily="18" charset="0"/>
                <a:hlinkClick r:id="rId6"/>
              </a:rPr>
              <a:t>23 CFR 650.105(q)? If yes, attach a    </a:t>
            </a:r>
          </a:p>
          <a:p>
            <a:pPr>
              <a:lnSpc>
                <a:spcPts val="1200"/>
              </a:lnSpc>
            </a:pPr>
            <a:r>
              <a:rPr lang="en-US" sz="1400" dirty="0">
                <a:latin typeface="Times New Roman" panose="02020603050405020304" pitchFamily="18" charset="0"/>
                <a:hlinkClick r:id="rId6"/>
              </a:rPr>
              <a:t>      copy of FHWA’s finding required by 23 CFR 650.115.</a:t>
            </a:r>
          </a:p>
          <a:p>
            <a:pPr>
              <a:lnSpc>
                <a:spcPts val="1200"/>
              </a:lnSpc>
            </a:pPr>
            <a:endParaRPr lang="en-US" sz="1400" dirty="0">
              <a:latin typeface="Times New Roman" panose="02020603050405020304" pitchFamily="18" charset="0"/>
              <a:hlinkClick r:id="rId6"/>
            </a:endParaRPr>
          </a:p>
          <a:p>
            <a:pPr>
              <a:lnSpc>
                <a:spcPts val="1200"/>
              </a:lnSpc>
            </a:pPr>
            <a:r>
              <a:rPr lang="en-US" sz="1400" b="1" dirty="0">
                <a:latin typeface="Times New Roman" panose="02020603050405020304" pitchFamily="18" charset="0"/>
              </a:rPr>
              <a:t>      c. </a:t>
            </a:r>
            <a:r>
              <a:rPr lang="en-US" sz="1400" dirty="0">
                <a:latin typeface="Times New Roman" panose="02020603050405020304" pitchFamily="18" charset="0"/>
              </a:rPr>
              <a:t>Project encroaches into a regulatory floodway.			</a:t>
            </a:r>
          </a:p>
          <a:p>
            <a:pPr>
              <a:lnSpc>
                <a:spcPts val="1200"/>
              </a:lnSpc>
            </a:pPr>
            <a:endParaRPr lang="en-US" sz="1400" b="1" dirty="0">
              <a:latin typeface="Times New Roman" panose="02020603050405020304" pitchFamily="18" charset="0"/>
            </a:endParaRPr>
          </a:p>
          <a:p>
            <a:pPr>
              <a:lnSpc>
                <a:spcPts val="1200"/>
              </a:lnSpc>
            </a:pPr>
            <a:r>
              <a:rPr lang="en-US" sz="1400" b="1" dirty="0">
                <a:latin typeface="Times New Roman" panose="02020603050405020304" pitchFamily="18" charset="0"/>
              </a:rPr>
              <a:t>      d. </a:t>
            </a:r>
            <a:r>
              <a:rPr lang="en-US" sz="1400" dirty="0">
                <a:latin typeface="Times New Roman" panose="02020603050405020304" pitchFamily="18" charset="0"/>
              </a:rPr>
              <a:t>The proposed action would increase the base flood elevation one-foot or greater.</a:t>
            </a:r>
          </a:p>
          <a:p>
            <a:pPr>
              <a:lnSpc>
                <a:spcPts val="1200"/>
              </a:lnSpc>
            </a:pPr>
            <a:r>
              <a:rPr lang="en-US" sz="1400" dirty="0">
                <a:latin typeface="Times New Roman" panose="02020603050405020304" pitchFamily="18" charset="0"/>
              </a:rPr>
              <a:t>			</a:t>
            </a:r>
          </a:p>
          <a:p>
            <a:r>
              <a:rPr lang="en-US" sz="1400" b="1" dirty="0">
                <a:latin typeface="Times New Roman" panose="02020603050405020304" pitchFamily="18" charset="0"/>
              </a:rPr>
              <a:t>2. </a:t>
            </a:r>
            <a:r>
              <a:rPr lang="en-US" sz="1400" dirty="0">
                <a:latin typeface="Times New Roman" panose="02020603050405020304" pitchFamily="18" charset="0"/>
              </a:rPr>
              <a:t>Project conforms to local flood hazard requirements.</a:t>
            </a:r>
          </a:p>
          <a:p>
            <a:r>
              <a:rPr lang="en-US" sz="1400" dirty="0">
                <a:latin typeface="Times New Roman" panose="02020603050405020304" pitchFamily="18" charset="0"/>
              </a:rPr>
              <a:t>			</a:t>
            </a:r>
          </a:p>
          <a:p>
            <a:r>
              <a:rPr lang="en-US" sz="1400" b="1" dirty="0">
                <a:latin typeface="Times New Roman" panose="02020603050405020304" pitchFamily="18" charset="0"/>
              </a:rPr>
              <a:t>3. </a:t>
            </a:r>
            <a:r>
              <a:rPr lang="en-US" sz="1400" dirty="0">
                <a:latin typeface="Times New Roman" panose="02020603050405020304" pitchFamily="18" charset="0"/>
              </a:rPr>
              <a:t>Project is consistent with</a:t>
            </a:r>
            <a:r>
              <a:rPr lang="en-US" sz="1400" dirty="0">
                <a:solidFill>
                  <a:srgbClr val="0000FF"/>
                </a:solidFill>
                <a:latin typeface="Times New Roman" panose="02020603050405020304" pitchFamily="18" charset="0"/>
              </a:rPr>
              <a:t> </a:t>
            </a:r>
            <a:r>
              <a:rPr lang="en-US" sz="1400" u="sng" dirty="0">
                <a:solidFill>
                  <a:srgbClr val="0000FF"/>
                </a:solidFill>
                <a:latin typeface="Times New Roman" panose="02020603050405020304" pitchFamily="18" charset="0"/>
              </a:rPr>
              <a:t>E.O. 11988</a:t>
            </a:r>
            <a:r>
              <a:rPr lang="en-US" sz="1400" dirty="0">
                <a:solidFill>
                  <a:srgbClr val="0000FF"/>
                </a:solidFill>
                <a:latin typeface="Times New Roman" panose="02020603050405020304" pitchFamily="18" charset="0"/>
              </a:rPr>
              <a:t> </a:t>
            </a:r>
            <a:r>
              <a:rPr lang="en-US" sz="1400" dirty="0">
                <a:solidFill>
                  <a:srgbClr val="000000"/>
                </a:solidFill>
                <a:latin typeface="Times New Roman" panose="02020603050405020304" pitchFamily="18" charset="0"/>
              </a:rPr>
              <a:t>(Floodplain Protection). </a:t>
            </a:r>
            <a:r>
              <a:rPr lang="en-US" sz="1400" i="1" dirty="0">
                <a:solidFill>
                  <a:srgbClr val="000000"/>
                </a:solidFill>
                <a:latin typeface="Times New Roman" panose="02020603050405020304" pitchFamily="18" charset="0"/>
              </a:rPr>
              <a:t>If no, the project cannot be approved as proposed.	</a:t>
            </a:r>
          </a:p>
          <a:p>
            <a:r>
              <a:rPr lang="en-US" sz="1400" dirty="0">
                <a:solidFill>
                  <a:srgbClr val="000000"/>
                </a:solidFill>
                <a:latin typeface="Times New Roman" panose="02020603050405020304" pitchFamily="18" charset="0"/>
              </a:rPr>
              <a:t>		</a:t>
            </a:r>
          </a:p>
          <a:p>
            <a:r>
              <a:rPr lang="en-US" sz="1400" b="1" dirty="0">
                <a:latin typeface="Times New Roman" panose="02020603050405020304" pitchFamily="18" charset="0"/>
              </a:rPr>
              <a:t>4. </a:t>
            </a:r>
            <a:r>
              <a:rPr lang="en-US" sz="1400" dirty="0">
                <a:latin typeface="Times New Roman" panose="02020603050405020304" pitchFamily="18" charset="0"/>
              </a:rPr>
              <a:t>Summarize floodplain impacts and mitigation, if any. </a:t>
            </a:r>
            <a:r>
              <a:rPr lang="en-US" sz="1400" i="1" dirty="0">
                <a:latin typeface="Times New Roman" panose="02020603050405020304" pitchFamily="18" charset="0"/>
              </a:rPr>
              <a:t>Include any commitments or </a:t>
            </a:r>
            <a:r>
              <a:rPr lang="en-US" sz="1400" i="1" dirty="0" err="1">
                <a:latin typeface="Times New Roman" panose="02020603050405020304" pitchFamily="18" charset="0"/>
              </a:rPr>
              <a:t>mitigative</a:t>
            </a:r>
            <a:r>
              <a:rPr lang="en-US" sz="1400" i="1" dirty="0">
                <a:latin typeface="Times New Roman" panose="02020603050405020304" pitchFamily="18" charset="0"/>
              </a:rPr>
              <a:t> measures in </a:t>
            </a:r>
            <a:r>
              <a:rPr lang="en-US" sz="1400" i="1" u="sng" dirty="0">
                <a:solidFill>
                  <a:srgbClr val="0000FF"/>
                </a:solidFill>
                <a:latin typeface="Times New Roman" panose="02020603050405020304" pitchFamily="18" charset="0"/>
              </a:rPr>
              <a:t>Section V</a:t>
            </a:r>
            <a:r>
              <a:rPr lang="en-US" sz="1400" i="1" dirty="0">
                <a:solidFill>
                  <a:srgbClr val="000000"/>
                </a:solidFill>
                <a:latin typeface="Times New Roman" panose="02020603050405020304" pitchFamily="18" charset="0"/>
              </a:rPr>
              <a:t>.</a:t>
            </a:r>
            <a:r>
              <a:rPr lang="en-US" sz="1100" i="1" dirty="0">
                <a:solidFill>
                  <a:srgbClr val="000000"/>
                </a:solidFill>
                <a:latin typeface="Times New Roman" panose="02020603050405020304" pitchFamily="18" charset="0"/>
              </a:rPr>
              <a:t> </a:t>
            </a:r>
          </a:p>
        </p:txBody>
      </p:sp>
      <p:sp>
        <p:nvSpPr>
          <p:cNvPr id="4" name="TextBox 3"/>
          <p:cNvSpPr txBox="1"/>
          <p:nvPr/>
        </p:nvSpPr>
        <p:spPr>
          <a:xfrm>
            <a:off x="8433994" y="637236"/>
            <a:ext cx="1344707" cy="1046440"/>
          </a:xfrm>
          <a:prstGeom prst="rect">
            <a:avLst/>
          </a:prstGeom>
          <a:noFill/>
        </p:spPr>
        <p:txBody>
          <a:bodyPr wrap="square" rtlCol="0">
            <a:spAutoFit/>
          </a:bodyPr>
          <a:lstStyle/>
          <a:p>
            <a:r>
              <a:rPr lang="en-US" sz="1200" dirty="0"/>
              <a:t>     </a:t>
            </a:r>
            <a:r>
              <a:rPr lang="en-US" sz="1400" b="1" u="sng" dirty="0"/>
              <a:t>YES</a:t>
            </a:r>
            <a:r>
              <a:rPr lang="en-US" sz="1400" b="1" dirty="0"/>
              <a:t>       </a:t>
            </a:r>
            <a:r>
              <a:rPr lang="en-US" sz="1400" b="1" u="sng" dirty="0"/>
              <a:t>NO</a:t>
            </a:r>
          </a:p>
          <a:p>
            <a:endParaRPr lang="en-US" sz="1200" dirty="0"/>
          </a:p>
          <a:p>
            <a:r>
              <a:rPr lang="en-US" sz="1200" dirty="0"/>
              <a:t>                 </a:t>
            </a:r>
          </a:p>
          <a:p>
            <a:endParaRPr lang="en-US" sz="1200" dirty="0"/>
          </a:p>
          <a:p>
            <a:endParaRPr lang="en-US" sz="1200" dirty="0"/>
          </a:p>
        </p:txBody>
      </p:sp>
      <p:pic>
        <p:nvPicPr>
          <p:cNvPr id="6" name="Picture 5"/>
          <p:cNvPicPr>
            <a:picLocks noChangeAspect="1"/>
          </p:cNvPicPr>
          <p:nvPr/>
        </p:nvPicPr>
        <p:blipFill>
          <a:blip r:embed="rId7"/>
          <a:stretch>
            <a:fillRect/>
          </a:stretch>
        </p:blipFill>
        <p:spPr>
          <a:xfrm>
            <a:off x="9219305" y="1158148"/>
            <a:ext cx="215356" cy="215356"/>
          </a:xfrm>
          <a:prstGeom prst="rect">
            <a:avLst/>
          </a:prstGeom>
        </p:spPr>
      </p:pic>
      <p:pic>
        <p:nvPicPr>
          <p:cNvPr id="7" name="Picture 6"/>
          <p:cNvPicPr>
            <a:picLocks noChangeAspect="1"/>
          </p:cNvPicPr>
          <p:nvPr/>
        </p:nvPicPr>
        <p:blipFill>
          <a:blip r:embed="rId7"/>
          <a:stretch>
            <a:fillRect/>
          </a:stretch>
        </p:blipFill>
        <p:spPr>
          <a:xfrm>
            <a:off x="8718340" y="2971298"/>
            <a:ext cx="208712" cy="208712"/>
          </a:xfrm>
          <a:prstGeom prst="rect">
            <a:avLst/>
          </a:prstGeom>
        </p:spPr>
      </p:pic>
      <p:pic>
        <p:nvPicPr>
          <p:cNvPr id="8" name="Picture 7"/>
          <p:cNvPicPr>
            <a:picLocks noChangeAspect="1"/>
          </p:cNvPicPr>
          <p:nvPr/>
        </p:nvPicPr>
        <p:blipFill>
          <a:blip r:embed="rId7"/>
          <a:stretch>
            <a:fillRect/>
          </a:stretch>
        </p:blipFill>
        <p:spPr>
          <a:xfrm>
            <a:off x="9312946" y="2971297"/>
            <a:ext cx="208713" cy="208713"/>
          </a:xfrm>
          <a:prstGeom prst="rect">
            <a:avLst/>
          </a:prstGeom>
        </p:spPr>
      </p:pic>
      <p:pic>
        <p:nvPicPr>
          <p:cNvPr id="9" name="Picture 8"/>
          <p:cNvPicPr>
            <a:picLocks noChangeAspect="1"/>
          </p:cNvPicPr>
          <p:nvPr/>
        </p:nvPicPr>
        <p:blipFill>
          <a:blip r:embed="rId7"/>
          <a:stretch>
            <a:fillRect/>
          </a:stretch>
        </p:blipFill>
        <p:spPr>
          <a:xfrm flipH="1" flipV="1">
            <a:off x="8718338" y="3378075"/>
            <a:ext cx="213364" cy="213364"/>
          </a:xfrm>
          <a:prstGeom prst="rect">
            <a:avLst/>
          </a:prstGeom>
        </p:spPr>
      </p:pic>
      <p:pic>
        <p:nvPicPr>
          <p:cNvPr id="10" name="Picture 9"/>
          <p:cNvPicPr>
            <a:picLocks noChangeAspect="1"/>
          </p:cNvPicPr>
          <p:nvPr/>
        </p:nvPicPr>
        <p:blipFill>
          <a:blip r:embed="rId7"/>
          <a:stretch>
            <a:fillRect/>
          </a:stretch>
        </p:blipFill>
        <p:spPr>
          <a:xfrm>
            <a:off x="9301983" y="3377987"/>
            <a:ext cx="213452" cy="213452"/>
          </a:xfrm>
          <a:prstGeom prst="rect">
            <a:avLst/>
          </a:prstGeom>
        </p:spPr>
      </p:pic>
      <p:pic>
        <p:nvPicPr>
          <p:cNvPr id="11" name="Picture 10"/>
          <p:cNvPicPr>
            <a:picLocks noChangeAspect="1"/>
          </p:cNvPicPr>
          <p:nvPr/>
        </p:nvPicPr>
        <p:blipFill>
          <a:blip r:embed="rId7"/>
          <a:stretch>
            <a:fillRect/>
          </a:stretch>
        </p:blipFill>
        <p:spPr>
          <a:xfrm flipH="1" flipV="1">
            <a:off x="8719070" y="3731391"/>
            <a:ext cx="207981" cy="207981"/>
          </a:xfrm>
          <a:prstGeom prst="rect">
            <a:avLst/>
          </a:prstGeom>
        </p:spPr>
      </p:pic>
      <p:pic>
        <p:nvPicPr>
          <p:cNvPr id="12" name="Picture 11"/>
          <p:cNvPicPr>
            <a:picLocks noChangeAspect="1"/>
          </p:cNvPicPr>
          <p:nvPr/>
        </p:nvPicPr>
        <p:blipFill>
          <a:blip r:embed="rId7"/>
          <a:stretch>
            <a:fillRect/>
          </a:stretch>
        </p:blipFill>
        <p:spPr>
          <a:xfrm flipH="1" flipV="1">
            <a:off x="9301985" y="3734978"/>
            <a:ext cx="204395" cy="204395"/>
          </a:xfrm>
          <a:prstGeom prst="rect">
            <a:avLst/>
          </a:prstGeom>
        </p:spPr>
      </p:pic>
      <p:pic>
        <p:nvPicPr>
          <p:cNvPr id="13" name="Picture 12"/>
          <p:cNvPicPr>
            <a:picLocks noChangeAspect="1"/>
          </p:cNvPicPr>
          <p:nvPr/>
        </p:nvPicPr>
        <p:blipFill>
          <a:blip r:embed="rId7"/>
          <a:stretch>
            <a:fillRect/>
          </a:stretch>
        </p:blipFill>
        <p:spPr>
          <a:xfrm flipH="1" flipV="1">
            <a:off x="8722656" y="4089979"/>
            <a:ext cx="204395" cy="204395"/>
          </a:xfrm>
          <a:prstGeom prst="rect">
            <a:avLst/>
          </a:prstGeom>
        </p:spPr>
      </p:pic>
      <p:pic>
        <p:nvPicPr>
          <p:cNvPr id="14" name="Picture 13"/>
          <p:cNvPicPr>
            <a:picLocks noChangeAspect="1"/>
          </p:cNvPicPr>
          <p:nvPr/>
        </p:nvPicPr>
        <p:blipFill>
          <a:blip r:embed="rId7"/>
          <a:stretch>
            <a:fillRect/>
          </a:stretch>
        </p:blipFill>
        <p:spPr>
          <a:xfrm flipH="1" flipV="1">
            <a:off x="9301984" y="4082912"/>
            <a:ext cx="204395" cy="204395"/>
          </a:xfrm>
          <a:prstGeom prst="rect">
            <a:avLst/>
          </a:prstGeom>
        </p:spPr>
      </p:pic>
      <p:pic>
        <p:nvPicPr>
          <p:cNvPr id="15" name="Picture 14"/>
          <p:cNvPicPr>
            <a:picLocks noChangeAspect="1"/>
          </p:cNvPicPr>
          <p:nvPr/>
        </p:nvPicPr>
        <p:blipFill>
          <a:blip r:embed="rId7"/>
          <a:stretch>
            <a:fillRect/>
          </a:stretch>
        </p:blipFill>
        <p:spPr>
          <a:xfrm flipH="1" flipV="1">
            <a:off x="8723716" y="4467632"/>
            <a:ext cx="204395" cy="204395"/>
          </a:xfrm>
          <a:prstGeom prst="rect">
            <a:avLst/>
          </a:prstGeom>
        </p:spPr>
      </p:pic>
      <p:pic>
        <p:nvPicPr>
          <p:cNvPr id="16" name="Picture 15"/>
          <p:cNvPicPr>
            <a:picLocks noChangeAspect="1"/>
          </p:cNvPicPr>
          <p:nvPr/>
        </p:nvPicPr>
        <p:blipFill>
          <a:blip r:embed="rId7"/>
          <a:stretch>
            <a:fillRect/>
          </a:stretch>
        </p:blipFill>
        <p:spPr>
          <a:xfrm flipH="1" flipV="1">
            <a:off x="9312946" y="4472572"/>
            <a:ext cx="204395" cy="204395"/>
          </a:xfrm>
          <a:prstGeom prst="rect">
            <a:avLst/>
          </a:prstGeom>
        </p:spPr>
      </p:pic>
      <p:pic>
        <p:nvPicPr>
          <p:cNvPr id="17" name="Picture 16"/>
          <p:cNvPicPr>
            <a:picLocks noChangeAspect="1"/>
          </p:cNvPicPr>
          <p:nvPr/>
        </p:nvPicPr>
        <p:blipFill>
          <a:blip r:embed="rId7"/>
          <a:stretch>
            <a:fillRect/>
          </a:stretch>
        </p:blipFill>
        <p:spPr>
          <a:xfrm flipH="1" flipV="1">
            <a:off x="8724978" y="4905110"/>
            <a:ext cx="204395" cy="204395"/>
          </a:xfrm>
          <a:prstGeom prst="rect">
            <a:avLst/>
          </a:prstGeom>
        </p:spPr>
      </p:pic>
      <p:pic>
        <p:nvPicPr>
          <p:cNvPr id="18" name="Picture 17"/>
          <p:cNvPicPr>
            <a:picLocks noChangeAspect="1"/>
          </p:cNvPicPr>
          <p:nvPr/>
        </p:nvPicPr>
        <p:blipFill>
          <a:blip r:embed="rId7"/>
          <a:stretch>
            <a:fillRect/>
          </a:stretch>
        </p:blipFill>
        <p:spPr>
          <a:xfrm flipH="1" flipV="1">
            <a:off x="9301983" y="4905111"/>
            <a:ext cx="204395" cy="204395"/>
          </a:xfrm>
          <a:prstGeom prst="rect">
            <a:avLst/>
          </a:prstGeom>
        </p:spPr>
      </p:pic>
      <p:pic>
        <p:nvPicPr>
          <p:cNvPr id="19" name="Picture 18"/>
          <p:cNvPicPr>
            <a:picLocks noChangeAspect="1"/>
          </p:cNvPicPr>
          <p:nvPr/>
        </p:nvPicPr>
        <p:blipFill>
          <a:blip r:embed="rId7"/>
          <a:stretch>
            <a:fillRect/>
          </a:stretch>
        </p:blipFill>
        <p:spPr>
          <a:xfrm>
            <a:off x="8707785" y="1156263"/>
            <a:ext cx="215356" cy="215356"/>
          </a:xfrm>
          <a:prstGeom prst="rect">
            <a:avLst/>
          </a:prstGeom>
        </p:spPr>
      </p:pic>
      <p:sp>
        <p:nvSpPr>
          <p:cNvPr id="2" name="Multiply 1"/>
          <p:cNvSpPr/>
          <p:nvPr/>
        </p:nvSpPr>
        <p:spPr>
          <a:xfrm>
            <a:off x="9264638" y="2929265"/>
            <a:ext cx="301010" cy="277099"/>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Multiply 19"/>
          <p:cNvSpPr/>
          <p:nvPr/>
        </p:nvSpPr>
        <p:spPr>
          <a:xfrm>
            <a:off x="8651981" y="1125391"/>
            <a:ext cx="301010" cy="277099"/>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Multiply 20"/>
          <p:cNvSpPr/>
          <p:nvPr/>
        </p:nvSpPr>
        <p:spPr>
          <a:xfrm>
            <a:off x="9253675" y="3349903"/>
            <a:ext cx="301010" cy="277099"/>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8"/>
          <a:stretch>
            <a:fillRect/>
          </a:stretch>
        </p:blipFill>
        <p:spPr>
          <a:xfrm>
            <a:off x="8718338" y="3742046"/>
            <a:ext cx="225572" cy="213378"/>
          </a:xfrm>
          <a:prstGeom prst="rect">
            <a:avLst/>
          </a:prstGeom>
        </p:spPr>
      </p:pic>
      <p:pic>
        <p:nvPicPr>
          <p:cNvPr id="22" name="Picture 21"/>
          <p:cNvPicPr>
            <a:picLocks noChangeAspect="1"/>
          </p:cNvPicPr>
          <p:nvPr/>
        </p:nvPicPr>
        <p:blipFill>
          <a:blip r:embed="rId9"/>
          <a:stretch>
            <a:fillRect/>
          </a:stretch>
        </p:blipFill>
        <p:spPr>
          <a:xfrm>
            <a:off x="9302357" y="4085487"/>
            <a:ext cx="225572" cy="213378"/>
          </a:xfrm>
          <a:prstGeom prst="rect">
            <a:avLst/>
          </a:prstGeom>
        </p:spPr>
      </p:pic>
      <p:pic>
        <p:nvPicPr>
          <p:cNvPr id="23" name="Picture 22"/>
          <p:cNvPicPr>
            <a:picLocks noChangeAspect="1"/>
          </p:cNvPicPr>
          <p:nvPr/>
        </p:nvPicPr>
        <p:blipFill>
          <a:blip r:embed="rId10"/>
          <a:stretch>
            <a:fillRect/>
          </a:stretch>
        </p:blipFill>
        <p:spPr>
          <a:xfrm>
            <a:off x="8727419" y="4462415"/>
            <a:ext cx="225572" cy="213378"/>
          </a:xfrm>
          <a:prstGeom prst="rect">
            <a:avLst/>
          </a:prstGeom>
        </p:spPr>
      </p:pic>
      <p:pic>
        <p:nvPicPr>
          <p:cNvPr id="24" name="Picture 23"/>
          <p:cNvPicPr>
            <a:picLocks noChangeAspect="1"/>
          </p:cNvPicPr>
          <p:nvPr/>
        </p:nvPicPr>
        <p:blipFill>
          <a:blip r:embed="rId11"/>
          <a:stretch>
            <a:fillRect/>
          </a:stretch>
        </p:blipFill>
        <p:spPr>
          <a:xfrm>
            <a:off x="8718338" y="4896127"/>
            <a:ext cx="225572" cy="213378"/>
          </a:xfrm>
          <a:prstGeom prst="rect">
            <a:avLst/>
          </a:prstGeom>
        </p:spPr>
      </p:pic>
      <p:pic>
        <p:nvPicPr>
          <p:cNvPr id="25" name="Picture 24"/>
          <p:cNvPicPr>
            <a:picLocks noChangeAspect="1"/>
          </p:cNvPicPr>
          <p:nvPr/>
        </p:nvPicPr>
        <p:blipFill>
          <a:blip r:embed="rId12"/>
          <a:stretch>
            <a:fillRect/>
          </a:stretch>
        </p:blipFill>
        <p:spPr>
          <a:xfrm>
            <a:off x="4485512" y="656348"/>
            <a:ext cx="2688569" cy="499915"/>
          </a:xfrm>
          <a:prstGeom prst="rect">
            <a:avLst/>
          </a:prstGeom>
        </p:spPr>
      </p:pic>
      <p:cxnSp>
        <p:nvCxnSpPr>
          <p:cNvPr id="26" name="Straight Arrow Connector 25"/>
          <p:cNvCxnSpPr/>
          <p:nvPr/>
        </p:nvCxnSpPr>
        <p:spPr>
          <a:xfrm flipV="1">
            <a:off x="5023821" y="1006568"/>
            <a:ext cx="86061" cy="306613"/>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246138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24954" y="637236"/>
            <a:ext cx="6909794" cy="5447645"/>
          </a:xfrm>
          <a:prstGeom prst="rect">
            <a:avLst/>
          </a:prstGeom>
        </p:spPr>
        <p:txBody>
          <a:bodyPr wrap="square">
            <a:spAutoFit/>
          </a:bodyPr>
          <a:lstStyle/>
          <a:p>
            <a:r>
              <a:rPr lang="en-US" sz="1400" b="1" dirty="0">
                <a:latin typeface="Times New Roman" panose="02020603050405020304" pitchFamily="18" charset="0"/>
              </a:rPr>
              <a:t>M. Floodplain Impacts (23 CFR 650, Subpart A)	                                                     </a:t>
            </a:r>
            <a:endParaRPr lang="en-US" sz="1400" dirty="0">
              <a:latin typeface="Times New Roman" panose="02020603050405020304" pitchFamily="18" charset="0"/>
            </a:endParaRPr>
          </a:p>
          <a:p>
            <a:endParaRPr lang="en-US" sz="1400" b="1" dirty="0">
              <a:latin typeface="Times New Roman" panose="02020603050405020304" pitchFamily="18" charset="0"/>
            </a:endParaRPr>
          </a:p>
          <a:p>
            <a:pPr marL="228600" indent="-228600">
              <a:buAutoNum type="arabicPeriod"/>
            </a:pPr>
            <a:r>
              <a:rPr lang="en-US" sz="1400" dirty="0">
                <a:latin typeface="Times New Roman" panose="02020603050405020304" pitchFamily="18" charset="0"/>
              </a:rPr>
              <a:t>Project encroaches into the base (100 year) flood plain in fresh or marine waters. Identify floodplain map source and date: </a:t>
            </a:r>
            <a:r>
              <a:rPr lang="en-US" sz="1400" u="sng" dirty="0">
                <a:latin typeface="Times New Roman" panose="02020603050405020304" pitchFamily="18" charset="0"/>
              </a:rPr>
              <a:t>          </a:t>
            </a:r>
            <a:endParaRPr lang="en-US" sz="1400" dirty="0">
              <a:latin typeface="Times New Roman" panose="02020603050405020304" pitchFamily="18" charset="0"/>
            </a:endParaRPr>
          </a:p>
          <a:p>
            <a:endParaRPr lang="en-US" sz="1400" i="1" dirty="0">
              <a:latin typeface="Times New Roman" panose="02020603050405020304" pitchFamily="18" charset="0"/>
            </a:endParaRPr>
          </a:p>
          <a:p>
            <a:r>
              <a:rPr lang="en-US" sz="1400" i="1" dirty="0">
                <a:latin typeface="Times New Roman" panose="02020603050405020304" pitchFamily="18" charset="0"/>
              </a:rPr>
              <a:t>If yes, attach documentation of public involvement conducted per </a:t>
            </a:r>
            <a:r>
              <a:rPr lang="en-US" sz="1400" i="1" u="sng" dirty="0">
                <a:solidFill>
                  <a:srgbClr val="0000FF"/>
                </a:solidFill>
                <a:latin typeface="Times New Roman" panose="02020603050405020304" pitchFamily="18" charset="0"/>
                <a:hlinkClick r:id="rId3"/>
              </a:rPr>
              <a:t>E.O. 11988</a:t>
            </a:r>
            <a:r>
              <a:rPr lang="en-US" sz="1400" i="1" dirty="0">
                <a:solidFill>
                  <a:srgbClr val="0000FF"/>
                </a:solidFill>
                <a:latin typeface="Times New Roman" panose="02020603050405020304" pitchFamily="18" charset="0"/>
                <a:hlinkClick r:id="rId3"/>
              </a:rPr>
              <a:t> </a:t>
            </a:r>
            <a:r>
              <a:rPr lang="en-US" sz="1400" i="1" dirty="0">
                <a:solidFill>
                  <a:srgbClr val="000000"/>
                </a:solidFill>
                <a:latin typeface="Times New Roman" panose="02020603050405020304" pitchFamily="18" charset="0"/>
                <a:hlinkClick r:id="rId3"/>
              </a:rPr>
              <a:t>and </a:t>
            </a:r>
            <a:r>
              <a:rPr lang="en-US" sz="1400" i="1" u="sng" dirty="0">
                <a:solidFill>
                  <a:srgbClr val="0000FF"/>
                </a:solidFill>
                <a:latin typeface="Times New Roman" panose="02020603050405020304" pitchFamily="18" charset="0"/>
                <a:hlinkClick r:id="rId4"/>
              </a:rPr>
              <a:t>23 CFR 650.109</a:t>
            </a:r>
            <a:r>
              <a:rPr lang="en-US" sz="1400" i="1" dirty="0">
                <a:solidFill>
                  <a:srgbClr val="000000"/>
                </a:solidFill>
                <a:latin typeface="Times New Roman" panose="02020603050405020304" pitchFamily="18" charset="0"/>
                <a:hlinkClick r:id="rId4"/>
              </a:rPr>
              <a:t>. Consult with the regional or Statewide Hydraulics/Hydrology expert and attach the required location hydraulic study developed per </a:t>
            </a:r>
            <a:r>
              <a:rPr lang="en-US" sz="1400" i="1" dirty="0">
                <a:solidFill>
                  <a:srgbClr val="0000FF"/>
                </a:solidFill>
                <a:latin typeface="Times New Roman" panose="02020603050405020304" pitchFamily="18" charset="0"/>
                <a:hlinkClick r:id="rId5"/>
              </a:rPr>
              <a:t>23 CFR 650.111</a:t>
            </a:r>
            <a:r>
              <a:rPr lang="en-US" sz="1400" i="1" dirty="0">
                <a:solidFill>
                  <a:srgbClr val="000000"/>
                </a:solidFill>
                <a:latin typeface="Times New Roman" panose="02020603050405020304" pitchFamily="18" charset="0"/>
                <a:hlinkClick r:id="rId5"/>
              </a:rPr>
              <a:t>. Answer questions M.1.a through d.</a:t>
            </a:r>
          </a:p>
          <a:p>
            <a:endParaRPr lang="en-US" sz="1400" i="1" dirty="0">
              <a:latin typeface="Times New Roman" panose="02020603050405020304" pitchFamily="18" charset="0"/>
            </a:endParaRPr>
          </a:p>
          <a:p>
            <a:pPr>
              <a:lnSpc>
                <a:spcPts val="1200"/>
              </a:lnSpc>
            </a:pPr>
            <a:r>
              <a:rPr lang="en-US" sz="1400" i="1" dirty="0">
                <a:latin typeface="Times New Roman" panose="02020603050405020304" pitchFamily="18" charset="0"/>
              </a:rPr>
              <a:t>If no, skip to M.2.	</a:t>
            </a:r>
            <a:r>
              <a:rPr lang="en-US" sz="1400" dirty="0">
                <a:latin typeface="Times New Roman" panose="02020603050405020304" pitchFamily="18" charset="0"/>
              </a:rPr>
              <a:t>		</a:t>
            </a:r>
          </a:p>
          <a:p>
            <a:pPr>
              <a:lnSpc>
                <a:spcPts val="1200"/>
              </a:lnSpc>
            </a:pPr>
            <a:endParaRPr lang="en-US" sz="1400" dirty="0">
              <a:latin typeface="Times New Roman" panose="02020603050405020304" pitchFamily="18" charset="0"/>
            </a:endParaRPr>
          </a:p>
          <a:p>
            <a:pPr>
              <a:lnSpc>
                <a:spcPts val="1200"/>
              </a:lnSpc>
            </a:pPr>
            <a:r>
              <a:rPr lang="en-US" sz="1400" b="1" dirty="0">
                <a:latin typeface="Times New Roman" panose="02020603050405020304" pitchFamily="18" charset="0"/>
              </a:rPr>
              <a:t>      a. </a:t>
            </a:r>
            <a:r>
              <a:rPr lang="en-US" sz="1400" dirty="0">
                <a:latin typeface="Times New Roman" panose="02020603050405020304" pitchFamily="18" charset="0"/>
              </a:rPr>
              <a:t>Is there a longitudinal encroachment into the 100-year floodplain?			</a:t>
            </a:r>
          </a:p>
          <a:p>
            <a:pPr>
              <a:lnSpc>
                <a:spcPts val="1200"/>
              </a:lnSpc>
            </a:pPr>
            <a:r>
              <a:rPr lang="en-US" sz="1400" dirty="0">
                <a:latin typeface="Times New Roman" panose="02020603050405020304" pitchFamily="18" charset="0"/>
              </a:rPr>
              <a:t>      b. Is there significant encroachment as defined by </a:t>
            </a:r>
            <a:r>
              <a:rPr lang="en-US" sz="1400" dirty="0">
                <a:latin typeface="Times New Roman" panose="02020603050405020304" pitchFamily="18" charset="0"/>
                <a:hlinkClick r:id="rId6"/>
              </a:rPr>
              <a:t>23 CFR 650.105(q)? If yes, attach a    </a:t>
            </a:r>
          </a:p>
          <a:p>
            <a:pPr>
              <a:lnSpc>
                <a:spcPts val="1200"/>
              </a:lnSpc>
            </a:pPr>
            <a:r>
              <a:rPr lang="en-US" sz="1400" dirty="0">
                <a:latin typeface="Times New Roman" panose="02020603050405020304" pitchFamily="18" charset="0"/>
                <a:hlinkClick r:id="rId6"/>
              </a:rPr>
              <a:t>      copy of FHWA’s finding required by 23 CFR 650.115.</a:t>
            </a:r>
          </a:p>
          <a:p>
            <a:pPr>
              <a:lnSpc>
                <a:spcPts val="1200"/>
              </a:lnSpc>
            </a:pPr>
            <a:endParaRPr lang="en-US" sz="1400" dirty="0">
              <a:latin typeface="Times New Roman" panose="02020603050405020304" pitchFamily="18" charset="0"/>
              <a:hlinkClick r:id="rId6"/>
            </a:endParaRPr>
          </a:p>
          <a:p>
            <a:pPr>
              <a:lnSpc>
                <a:spcPts val="1200"/>
              </a:lnSpc>
            </a:pPr>
            <a:r>
              <a:rPr lang="en-US" sz="1400" b="1" dirty="0">
                <a:latin typeface="Times New Roman" panose="02020603050405020304" pitchFamily="18" charset="0"/>
              </a:rPr>
              <a:t>      c. </a:t>
            </a:r>
            <a:r>
              <a:rPr lang="en-US" sz="1400" dirty="0">
                <a:latin typeface="Times New Roman" panose="02020603050405020304" pitchFamily="18" charset="0"/>
              </a:rPr>
              <a:t>Project encroaches into a regulatory floodway.			</a:t>
            </a:r>
          </a:p>
          <a:p>
            <a:pPr>
              <a:lnSpc>
                <a:spcPts val="1200"/>
              </a:lnSpc>
            </a:pPr>
            <a:endParaRPr lang="en-US" sz="1400" b="1" dirty="0">
              <a:latin typeface="Times New Roman" panose="02020603050405020304" pitchFamily="18" charset="0"/>
            </a:endParaRPr>
          </a:p>
          <a:p>
            <a:pPr>
              <a:lnSpc>
                <a:spcPts val="1200"/>
              </a:lnSpc>
            </a:pPr>
            <a:r>
              <a:rPr lang="en-US" sz="1400" b="1" dirty="0">
                <a:latin typeface="Times New Roman" panose="02020603050405020304" pitchFamily="18" charset="0"/>
              </a:rPr>
              <a:t>      d. </a:t>
            </a:r>
            <a:r>
              <a:rPr lang="en-US" sz="1400" dirty="0">
                <a:latin typeface="Times New Roman" panose="02020603050405020304" pitchFamily="18" charset="0"/>
              </a:rPr>
              <a:t>The proposed action would increase the base flood elevation one-foot or greater.</a:t>
            </a:r>
          </a:p>
          <a:p>
            <a:pPr>
              <a:lnSpc>
                <a:spcPts val="1200"/>
              </a:lnSpc>
            </a:pPr>
            <a:r>
              <a:rPr lang="en-US" sz="1400" dirty="0">
                <a:latin typeface="Times New Roman" panose="02020603050405020304" pitchFamily="18" charset="0"/>
              </a:rPr>
              <a:t>			</a:t>
            </a:r>
          </a:p>
          <a:p>
            <a:r>
              <a:rPr lang="en-US" sz="1400" b="1" dirty="0">
                <a:latin typeface="Times New Roman" panose="02020603050405020304" pitchFamily="18" charset="0"/>
              </a:rPr>
              <a:t>2. </a:t>
            </a:r>
            <a:r>
              <a:rPr lang="en-US" sz="1400" dirty="0">
                <a:latin typeface="Times New Roman" panose="02020603050405020304" pitchFamily="18" charset="0"/>
              </a:rPr>
              <a:t>Project conforms to local flood hazard requirements.</a:t>
            </a:r>
          </a:p>
          <a:p>
            <a:r>
              <a:rPr lang="en-US" sz="1400" dirty="0">
                <a:latin typeface="Times New Roman" panose="02020603050405020304" pitchFamily="18" charset="0"/>
              </a:rPr>
              <a:t>			</a:t>
            </a:r>
          </a:p>
          <a:p>
            <a:r>
              <a:rPr lang="en-US" sz="1400" b="1" dirty="0">
                <a:latin typeface="Times New Roman" panose="02020603050405020304" pitchFamily="18" charset="0"/>
              </a:rPr>
              <a:t>3. </a:t>
            </a:r>
            <a:r>
              <a:rPr lang="en-US" sz="1400" dirty="0">
                <a:latin typeface="Times New Roman" panose="02020603050405020304" pitchFamily="18" charset="0"/>
              </a:rPr>
              <a:t>Project is consistent with</a:t>
            </a:r>
            <a:r>
              <a:rPr lang="en-US" sz="1400" dirty="0">
                <a:solidFill>
                  <a:srgbClr val="0000FF"/>
                </a:solidFill>
                <a:latin typeface="Times New Roman" panose="02020603050405020304" pitchFamily="18" charset="0"/>
              </a:rPr>
              <a:t> </a:t>
            </a:r>
            <a:r>
              <a:rPr lang="en-US" sz="1400" u="sng" dirty="0">
                <a:solidFill>
                  <a:srgbClr val="0000FF"/>
                </a:solidFill>
                <a:latin typeface="Times New Roman" panose="02020603050405020304" pitchFamily="18" charset="0"/>
              </a:rPr>
              <a:t>E.O. 11988</a:t>
            </a:r>
            <a:r>
              <a:rPr lang="en-US" sz="1400" dirty="0">
                <a:solidFill>
                  <a:srgbClr val="0000FF"/>
                </a:solidFill>
                <a:latin typeface="Times New Roman" panose="02020603050405020304" pitchFamily="18" charset="0"/>
              </a:rPr>
              <a:t> </a:t>
            </a:r>
            <a:r>
              <a:rPr lang="en-US" sz="1400" dirty="0">
                <a:solidFill>
                  <a:srgbClr val="000000"/>
                </a:solidFill>
                <a:latin typeface="Times New Roman" panose="02020603050405020304" pitchFamily="18" charset="0"/>
              </a:rPr>
              <a:t>(Floodplain Protection). </a:t>
            </a:r>
            <a:r>
              <a:rPr lang="en-US" sz="1400" i="1" dirty="0">
                <a:solidFill>
                  <a:srgbClr val="000000"/>
                </a:solidFill>
                <a:latin typeface="Times New Roman" panose="02020603050405020304" pitchFamily="18" charset="0"/>
              </a:rPr>
              <a:t>If no, the project cannot be approved as proposed.	</a:t>
            </a:r>
          </a:p>
          <a:p>
            <a:r>
              <a:rPr lang="en-US" sz="1400" dirty="0">
                <a:solidFill>
                  <a:srgbClr val="000000"/>
                </a:solidFill>
                <a:latin typeface="Times New Roman" panose="02020603050405020304" pitchFamily="18" charset="0"/>
              </a:rPr>
              <a:t>		</a:t>
            </a:r>
          </a:p>
          <a:p>
            <a:r>
              <a:rPr lang="en-US" sz="1400" b="1" dirty="0">
                <a:latin typeface="Times New Roman" panose="02020603050405020304" pitchFamily="18" charset="0"/>
              </a:rPr>
              <a:t>4. </a:t>
            </a:r>
            <a:r>
              <a:rPr lang="en-US" sz="1400" dirty="0">
                <a:latin typeface="Times New Roman" panose="02020603050405020304" pitchFamily="18" charset="0"/>
              </a:rPr>
              <a:t>Summarize floodplain impacts and mitigation, if any. </a:t>
            </a:r>
            <a:r>
              <a:rPr lang="en-US" sz="1400" i="1" dirty="0">
                <a:latin typeface="Times New Roman" panose="02020603050405020304" pitchFamily="18" charset="0"/>
              </a:rPr>
              <a:t>Include any commitments or </a:t>
            </a:r>
            <a:r>
              <a:rPr lang="en-US" sz="1400" i="1" dirty="0" err="1">
                <a:latin typeface="Times New Roman" panose="02020603050405020304" pitchFamily="18" charset="0"/>
              </a:rPr>
              <a:t>mitigative</a:t>
            </a:r>
            <a:r>
              <a:rPr lang="en-US" sz="1400" i="1" dirty="0">
                <a:latin typeface="Times New Roman" panose="02020603050405020304" pitchFamily="18" charset="0"/>
              </a:rPr>
              <a:t> measures in </a:t>
            </a:r>
            <a:r>
              <a:rPr lang="en-US" sz="1400" i="1" u="sng" dirty="0">
                <a:solidFill>
                  <a:srgbClr val="0000FF"/>
                </a:solidFill>
                <a:latin typeface="Times New Roman" panose="02020603050405020304" pitchFamily="18" charset="0"/>
              </a:rPr>
              <a:t>Section V</a:t>
            </a:r>
            <a:r>
              <a:rPr lang="en-US" sz="1400" i="1" dirty="0">
                <a:solidFill>
                  <a:srgbClr val="000000"/>
                </a:solidFill>
                <a:latin typeface="Times New Roman" panose="02020603050405020304" pitchFamily="18" charset="0"/>
              </a:rPr>
              <a:t>.</a:t>
            </a:r>
            <a:r>
              <a:rPr lang="en-US" sz="1100" i="1" dirty="0">
                <a:solidFill>
                  <a:srgbClr val="000000"/>
                </a:solidFill>
                <a:latin typeface="Times New Roman" panose="02020603050405020304" pitchFamily="18" charset="0"/>
              </a:rPr>
              <a:t> </a:t>
            </a:r>
          </a:p>
        </p:txBody>
      </p:sp>
      <p:sp>
        <p:nvSpPr>
          <p:cNvPr id="4" name="TextBox 3"/>
          <p:cNvSpPr txBox="1"/>
          <p:nvPr/>
        </p:nvSpPr>
        <p:spPr>
          <a:xfrm>
            <a:off x="8433994" y="637236"/>
            <a:ext cx="1344707" cy="1046440"/>
          </a:xfrm>
          <a:prstGeom prst="rect">
            <a:avLst/>
          </a:prstGeom>
          <a:noFill/>
        </p:spPr>
        <p:txBody>
          <a:bodyPr wrap="square" rtlCol="0">
            <a:spAutoFit/>
          </a:bodyPr>
          <a:lstStyle/>
          <a:p>
            <a:r>
              <a:rPr lang="en-US" sz="1200" dirty="0"/>
              <a:t>     </a:t>
            </a:r>
            <a:r>
              <a:rPr lang="en-US" sz="1400" b="1" u="sng" dirty="0"/>
              <a:t>YES</a:t>
            </a:r>
            <a:r>
              <a:rPr lang="en-US" sz="1400" b="1" dirty="0"/>
              <a:t>       </a:t>
            </a:r>
            <a:r>
              <a:rPr lang="en-US" sz="1400" b="1" u="sng" dirty="0"/>
              <a:t>NO</a:t>
            </a:r>
          </a:p>
          <a:p>
            <a:endParaRPr lang="en-US" sz="1200" dirty="0"/>
          </a:p>
          <a:p>
            <a:r>
              <a:rPr lang="en-US" sz="1200" dirty="0"/>
              <a:t>                 </a:t>
            </a:r>
          </a:p>
          <a:p>
            <a:endParaRPr lang="en-US" sz="1200" dirty="0"/>
          </a:p>
          <a:p>
            <a:endParaRPr lang="en-US" sz="1200" dirty="0"/>
          </a:p>
        </p:txBody>
      </p:sp>
      <p:pic>
        <p:nvPicPr>
          <p:cNvPr id="6" name="Picture 5"/>
          <p:cNvPicPr>
            <a:picLocks noChangeAspect="1"/>
          </p:cNvPicPr>
          <p:nvPr/>
        </p:nvPicPr>
        <p:blipFill>
          <a:blip r:embed="rId7"/>
          <a:stretch>
            <a:fillRect/>
          </a:stretch>
        </p:blipFill>
        <p:spPr>
          <a:xfrm>
            <a:off x="9219305" y="1158148"/>
            <a:ext cx="215356" cy="215356"/>
          </a:xfrm>
          <a:prstGeom prst="rect">
            <a:avLst/>
          </a:prstGeom>
        </p:spPr>
      </p:pic>
      <p:pic>
        <p:nvPicPr>
          <p:cNvPr id="7" name="Picture 6"/>
          <p:cNvPicPr>
            <a:picLocks noChangeAspect="1"/>
          </p:cNvPicPr>
          <p:nvPr/>
        </p:nvPicPr>
        <p:blipFill>
          <a:blip r:embed="rId7"/>
          <a:stretch>
            <a:fillRect/>
          </a:stretch>
        </p:blipFill>
        <p:spPr>
          <a:xfrm>
            <a:off x="8718340" y="2971298"/>
            <a:ext cx="208712" cy="208712"/>
          </a:xfrm>
          <a:prstGeom prst="rect">
            <a:avLst/>
          </a:prstGeom>
        </p:spPr>
      </p:pic>
      <p:pic>
        <p:nvPicPr>
          <p:cNvPr id="8" name="Picture 7"/>
          <p:cNvPicPr>
            <a:picLocks noChangeAspect="1"/>
          </p:cNvPicPr>
          <p:nvPr/>
        </p:nvPicPr>
        <p:blipFill>
          <a:blip r:embed="rId7"/>
          <a:stretch>
            <a:fillRect/>
          </a:stretch>
        </p:blipFill>
        <p:spPr>
          <a:xfrm>
            <a:off x="9312946" y="2971297"/>
            <a:ext cx="208713" cy="208713"/>
          </a:xfrm>
          <a:prstGeom prst="rect">
            <a:avLst/>
          </a:prstGeom>
        </p:spPr>
      </p:pic>
      <p:pic>
        <p:nvPicPr>
          <p:cNvPr id="9" name="Picture 8"/>
          <p:cNvPicPr>
            <a:picLocks noChangeAspect="1"/>
          </p:cNvPicPr>
          <p:nvPr/>
        </p:nvPicPr>
        <p:blipFill>
          <a:blip r:embed="rId7"/>
          <a:stretch>
            <a:fillRect/>
          </a:stretch>
        </p:blipFill>
        <p:spPr>
          <a:xfrm flipH="1" flipV="1">
            <a:off x="8718338" y="3378075"/>
            <a:ext cx="213364" cy="213364"/>
          </a:xfrm>
          <a:prstGeom prst="rect">
            <a:avLst/>
          </a:prstGeom>
        </p:spPr>
      </p:pic>
      <p:pic>
        <p:nvPicPr>
          <p:cNvPr id="10" name="Picture 9"/>
          <p:cNvPicPr>
            <a:picLocks noChangeAspect="1"/>
          </p:cNvPicPr>
          <p:nvPr/>
        </p:nvPicPr>
        <p:blipFill>
          <a:blip r:embed="rId7"/>
          <a:stretch>
            <a:fillRect/>
          </a:stretch>
        </p:blipFill>
        <p:spPr>
          <a:xfrm>
            <a:off x="9301983" y="3377987"/>
            <a:ext cx="213452" cy="213452"/>
          </a:xfrm>
          <a:prstGeom prst="rect">
            <a:avLst/>
          </a:prstGeom>
        </p:spPr>
      </p:pic>
      <p:pic>
        <p:nvPicPr>
          <p:cNvPr id="11" name="Picture 10"/>
          <p:cNvPicPr>
            <a:picLocks noChangeAspect="1"/>
          </p:cNvPicPr>
          <p:nvPr/>
        </p:nvPicPr>
        <p:blipFill>
          <a:blip r:embed="rId7"/>
          <a:stretch>
            <a:fillRect/>
          </a:stretch>
        </p:blipFill>
        <p:spPr>
          <a:xfrm flipH="1" flipV="1">
            <a:off x="8719070" y="3731391"/>
            <a:ext cx="207981" cy="207981"/>
          </a:xfrm>
          <a:prstGeom prst="rect">
            <a:avLst/>
          </a:prstGeom>
        </p:spPr>
      </p:pic>
      <p:pic>
        <p:nvPicPr>
          <p:cNvPr id="12" name="Picture 11"/>
          <p:cNvPicPr>
            <a:picLocks noChangeAspect="1"/>
          </p:cNvPicPr>
          <p:nvPr/>
        </p:nvPicPr>
        <p:blipFill>
          <a:blip r:embed="rId7"/>
          <a:stretch>
            <a:fillRect/>
          </a:stretch>
        </p:blipFill>
        <p:spPr>
          <a:xfrm flipH="1" flipV="1">
            <a:off x="9301985" y="3734978"/>
            <a:ext cx="204395" cy="204395"/>
          </a:xfrm>
          <a:prstGeom prst="rect">
            <a:avLst/>
          </a:prstGeom>
        </p:spPr>
      </p:pic>
      <p:pic>
        <p:nvPicPr>
          <p:cNvPr id="13" name="Picture 12"/>
          <p:cNvPicPr>
            <a:picLocks noChangeAspect="1"/>
          </p:cNvPicPr>
          <p:nvPr/>
        </p:nvPicPr>
        <p:blipFill>
          <a:blip r:embed="rId7"/>
          <a:stretch>
            <a:fillRect/>
          </a:stretch>
        </p:blipFill>
        <p:spPr>
          <a:xfrm flipH="1" flipV="1">
            <a:off x="8722656" y="4089979"/>
            <a:ext cx="204395" cy="204395"/>
          </a:xfrm>
          <a:prstGeom prst="rect">
            <a:avLst/>
          </a:prstGeom>
        </p:spPr>
      </p:pic>
      <p:pic>
        <p:nvPicPr>
          <p:cNvPr id="14" name="Picture 13"/>
          <p:cNvPicPr>
            <a:picLocks noChangeAspect="1"/>
          </p:cNvPicPr>
          <p:nvPr/>
        </p:nvPicPr>
        <p:blipFill>
          <a:blip r:embed="rId7"/>
          <a:stretch>
            <a:fillRect/>
          </a:stretch>
        </p:blipFill>
        <p:spPr>
          <a:xfrm flipH="1" flipV="1">
            <a:off x="9301984" y="4082912"/>
            <a:ext cx="204395" cy="204395"/>
          </a:xfrm>
          <a:prstGeom prst="rect">
            <a:avLst/>
          </a:prstGeom>
        </p:spPr>
      </p:pic>
      <p:pic>
        <p:nvPicPr>
          <p:cNvPr id="15" name="Picture 14"/>
          <p:cNvPicPr>
            <a:picLocks noChangeAspect="1"/>
          </p:cNvPicPr>
          <p:nvPr/>
        </p:nvPicPr>
        <p:blipFill>
          <a:blip r:embed="rId7"/>
          <a:stretch>
            <a:fillRect/>
          </a:stretch>
        </p:blipFill>
        <p:spPr>
          <a:xfrm flipH="1" flipV="1">
            <a:off x="8723716" y="4467632"/>
            <a:ext cx="204395" cy="204395"/>
          </a:xfrm>
          <a:prstGeom prst="rect">
            <a:avLst/>
          </a:prstGeom>
        </p:spPr>
      </p:pic>
      <p:pic>
        <p:nvPicPr>
          <p:cNvPr id="16" name="Picture 15"/>
          <p:cNvPicPr>
            <a:picLocks noChangeAspect="1"/>
          </p:cNvPicPr>
          <p:nvPr/>
        </p:nvPicPr>
        <p:blipFill>
          <a:blip r:embed="rId7"/>
          <a:stretch>
            <a:fillRect/>
          </a:stretch>
        </p:blipFill>
        <p:spPr>
          <a:xfrm flipH="1" flipV="1">
            <a:off x="9312946" y="4472572"/>
            <a:ext cx="204395" cy="204395"/>
          </a:xfrm>
          <a:prstGeom prst="rect">
            <a:avLst/>
          </a:prstGeom>
        </p:spPr>
      </p:pic>
      <p:pic>
        <p:nvPicPr>
          <p:cNvPr id="17" name="Picture 16"/>
          <p:cNvPicPr>
            <a:picLocks noChangeAspect="1"/>
          </p:cNvPicPr>
          <p:nvPr/>
        </p:nvPicPr>
        <p:blipFill>
          <a:blip r:embed="rId7"/>
          <a:stretch>
            <a:fillRect/>
          </a:stretch>
        </p:blipFill>
        <p:spPr>
          <a:xfrm flipH="1" flipV="1">
            <a:off x="8724978" y="4905110"/>
            <a:ext cx="204395" cy="204395"/>
          </a:xfrm>
          <a:prstGeom prst="rect">
            <a:avLst/>
          </a:prstGeom>
        </p:spPr>
      </p:pic>
      <p:pic>
        <p:nvPicPr>
          <p:cNvPr id="18" name="Picture 17"/>
          <p:cNvPicPr>
            <a:picLocks noChangeAspect="1"/>
          </p:cNvPicPr>
          <p:nvPr/>
        </p:nvPicPr>
        <p:blipFill>
          <a:blip r:embed="rId7"/>
          <a:stretch>
            <a:fillRect/>
          </a:stretch>
        </p:blipFill>
        <p:spPr>
          <a:xfrm flipH="1" flipV="1">
            <a:off x="9301983" y="4905111"/>
            <a:ext cx="204395" cy="204395"/>
          </a:xfrm>
          <a:prstGeom prst="rect">
            <a:avLst/>
          </a:prstGeom>
        </p:spPr>
      </p:pic>
      <p:pic>
        <p:nvPicPr>
          <p:cNvPr id="19" name="Picture 18"/>
          <p:cNvPicPr>
            <a:picLocks noChangeAspect="1"/>
          </p:cNvPicPr>
          <p:nvPr/>
        </p:nvPicPr>
        <p:blipFill>
          <a:blip r:embed="rId7"/>
          <a:stretch>
            <a:fillRect/>
          </a:stretch>
        </p:blipFill>
        <p:spPr>
          <a:xfrm>
            <a:off x="8707785" y="1156263"/>
            <a:ext cx="215356" cy="215356"/>
          </a:xfrm>
          <a:prstGeom prst="rect">
            <a:avLst/>
          </a:prstGeom>
        </p:spPr>
      </p:pic>
      <p:pic>
        <p:nvPicPr>
          <p:cNvPr id="2" name="Picture 1"/>
          <p:cNvPicPr>
            <a:picLocks noChangeAspect="1"/>
          </p:cNvPicPr>
          <p:nvPr/>
        </p:nvPicPr>
        <p:blipFill>
          <a:blip r:embed="rId8"/>
          <a:stretch>
            <a:fillRect/>
          </a:stretch>
        </p:blipFill>
        <p:spPr>
          <a:xfrm>
            <a:off x="8697569" y="1150585"/>
            <a:ext cx="225572" cy="213378"/>
          </a:xfrm>
          <a:prstGeom prst="rect">
            <a:avLst/>
          </a:prstGeom>
        </p:spPr>
      </p:pic>
      <p:pic>
        <p:nvPicPr>
          <p:cNvPr id="5" name="Picture 4"/>
          <p:cNvPicPr>
            <a:picLocks noChangeAspect="1"/>
          </p:cNvPicPr>
          <p:nvPr/>
        </p:nvPicPr>
        <p:blipFill>
          <a:blip r:embed="rId9"/>
          <a:stretch>
            <a:fillRect/>
          </a:stretch>
        </p:blipFill>
        <p:spPr>
          <a:xfrm>
            <a:off x="8706130" y="2966632"/>
            <a:ext cx="225572" cy="213378"/>
          </a:xfrm>
          <a:prstGeom prst="rect">
            <a:avLst/>
          </a:prstGeom>
        </p:spPr>
      </p:pic>
      <p:pic>
        <p:nvPicPr>
          <p:cNvPr id="20" name="Picture 19"/>
          <p:cNvPicPr>
            <a:picLocks noChangeAspect="1"/>
          </p:cNvPicPr>
          <p:nvPr/>
        </p:nvPicPr>
        <p:blipFill>
          <a:blip r:embed="rId10"/>
          <a:stretch>
            <a:fillRect/>
          </a:stretch>
        </p:blipFill>
        <p:spPr>
          <a:xfrm>
            <a:off x="9291394" y="3377987"/>
            <a:ext cx="225572" cy="213378"/>
          </a:xfrm>
          <a:prstGeom prst="rect">
            <a:avLst/>
          </a:prstGeom>
        </p:spPr>
      </p:pic>
      <p:pic>
        <p:nvPicPr>
          <p:cNvPr id="21" name="Picture 20"/>
          <p:cNvPicPr>
            <a:picLocks noChangeAspect="1"/>
          </p:cNvPicPr>
          <p:nvPr/>
        </p:nvPicPr>
        <p:blipFill>
          <a:blip r:embed="rId10"/>
          <a:stretch>
            <a:fillRect/>
          </a:stretch>
        </p:blipFill>
        <p:spPr>
          <a:xfrm>
            <a:off x="9289863" y="3377987"/>
            <a:ext cx="225572" cy="213378"/>
          </a:xfrm>
          <a:prstGeom prst="rect">
            <a:avLst/>
          </a:prstGeom>
        </p:spPr>
      </p:pic>
      <p:pic>
        <p:nvPicPr>
          <p:cNvPr id="22" name="Picture 21"/>
          <p:cNvPicPr>
            <a:picLocks noChangeAspect="1"/>
          </p:cNvPicPr>
          <p:nvPr/>
        </p:nvPicPr>
        <p:blipFill>
          <a:blip r:embed="rId10"/>
          <a:stretch>
            <a:fillRect/>
          </a:stretch>
        </p:blipFill>
        <p:spPr>
          <a:xfrm flipH="1" flipV="1">
            <a:off x="9311750" y="3741208"/>
            <a:ext cx="206785" cy="195607"/>
          </a:xfrm>
          <a:prstGeom prst="rect">
            <a:avLst/>
          </a:prstGeom>
        </p:spPr>
      </p:pic>
      <p:pic>
        <p:nvPicPr>
          <p:cNvPr id="23" name="Picture 22"/>
          <p:cNvPicPr>
            <a:picLocks noChangeAspect="1"/>
          </p:cNvPicPr>
          <p:nvPr/>
        </p:nvPicPr>
        <p:blipFill>
          <a:blip r:embed="rId11"/>
          <a:stretch>
            <a:fillRect/>
          </a:stretch>
        </p:blipFill>
        <p:spPr>
          <a:xfrm>
            <a:off x="9301983" y="4087306"/>
            <a:ext cx="201185" cy="195089"/>
          </a:xfrm>
          <a:prstGeom prst="rect">
            <a:avLst/>
          </a:prstGeom>
        </p:spPr>
      </p:pic>
      <p:pic>
        <p:nvPicPr>
          <p:cNvPr id="24" name="Picture 23"/>
          <p:cNvPicPr>
            <a:picLocks noChangeAspect="1"/>
          </p:cNvPicPr>
          <p:nvPr/>
        </p:nvPicPr>
        <p:blipFill>
          <a:blip r:embed="rId12"/>
          <a:stretch>
            <a:fillRect/>
          </a:stretch>
        </p:blipFill>
        <p:spPr>
          <a:xfrm>
            <a:off x="8718338" y="4472284"/>
            <a:ext cx="201185" cy="195089"/>
          </a:xfrm>
          <a:prstGeom prst="rect">
            <a:avLst/>
          </a:prstGeom>
        </p:spPr>
      </p:pic>
      <p:pic>
        <p:nvPicPr>
          <p:cNvPr id="25" name="Picture 24"/>
          <p:cNvPicPr>
            <a:picLocks noChangeAspect="1"/>
          </p:cNvPicPr>
          <p:nvPr/>
        </p:nvPicPr>
        <p:blipFill>
          <a:blip r:embed="rId13"/>
          <a:stretch>
            <a:fillRect/>
          </a:stretch>
        </p:blipFill>
        <p:spPr>
          <a:xfrm>
            <a:off x="8725866" y="4900456"/>
            <a:ext cx="201185" cy="195089"/>
          </a:xfrm>
          <a:prstGeom prst="rect">
            <a:avLst/>
          </a:prstGeom>
        </p:spPr>
      </p:pic>
      <p:pic>
        <p:nvPicPr>
          <p:cNvPr id="26" name="Picture 25"/>
          <p:cNvPicPr>
            <a:picLocks noChangeAspect="1"/>
          </p:cNvPicPr>
          <p:nvPr/>
        </p:nvPicPr>
        <p:blipFill>
          <a:blip r:embed="rId14"/>
          <a:stretch>
            <a:fillRect/>
          </a:stretch>
        </p:blipFill>
        <p:spPr>
          <a:xfrm>
            <a:off x="4479452" y="638560"/>
            <a:ext cx="2688569" cy="493819"/>
          </a:xfrm>
          <a:prstGeom prst="rect">
            <a:avLst/>
          </a:prstGeom>
        </p:spPr>
      </p:pic>
      <p:cxnSp>
        <p:nvCxnSpPr>
          <p:cNvPr id="27" name="Straight Arrow Connector 26"/>
          <p:cNvCxnSpPr/>
          <p:nvPr/>
        </p:nvCxnSpPr>
        <p:spPr>
          <a:xfrm flipV="1">
            <a:off x="5023821" y="1006568"/>
            <a:ext cx="86061" cy="306613"/>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721570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24954" y="637236"/>
            <a:ext cx="6909794" cy="5447645"/>
          </a:xfrm>
          <a:prstGeom prst="rect">
            <a:avLst/>
          </a:prstGeom>
        </p:spPr>
        <p:txBody>
          <a:bodyPr wrap="square">
            <a:spAutoFit/>
          </a:bodyPr>
          <a:lstStyle/>
          <a:p>
            <a:r>
              <a:rPr lang="en-US" sz="1400" b="1" dirty="0">
                <a:latin typeface="Times New Roman" panose="02020603050405020304" pitchFamily="18" charset="0"/>
              </a:rPr>
              <a:t>M. Floodplain Impacts (23 CFR 650, Subpart A)	                                                     </a:t>
            </a:r>
            <a:endParaRPr lang="en-US" sz="1400" dirty="0">
              <a:latin typeface="Times New Roman" panose="02020603050405020304" pitchFamily="18" charset="0"/>
            </a:endParaRPr>
          </a:p>
          <a:p>
            <a:endParaRPr lang="en-US" sz="1400" b="1" dirty="0">
              <a:latin typeface="Times New Roman" panose="02020603050405020304" pitchFamily="18" charset="0"/>
            </a:endParaRPr>
          </a:p>
          <a:p>
            <a:pPr marL="228600" indent="-228600">
              <a:buAutoNum type="arabicPeriod"/>
            </a:pPr>
            <a:r>
              <a:rPr lang="en-US" sz="1400" dirty="0">
                <a:latin typeface="Times New Roman" panose="02020603050405020304" pitchFamily="18" charset="0"/>
              </a:rPr>
              <a:t>Project encroaches into the base (100 year) flood plain in fresh or marine waters. Identify floodplain map source and date: </a:t>
            </a:r>
            <a:r>
              <a:rPr lang="en-US" sz="1400" u="sng" dirty="0">
                <a:latin typeface="Times New Roman" panose="02020603050405020304" pitchFamily="18" charset="0"/>
              </a:rPr>
              <a:t>          </a:t>
            </a:r>
            <a:endParaRPr lang="en-US" sz="1400" dirty="0">
              <a:latin typeface="Times New Roman" panose="02020603050405020304" pitchFamily="18" charset="0"/>
            </a:endParaRPr>
          </a:p>
          <a:p>
            <a:endParaRPr lang="en-US" sz="1400" i="1" dirty="0">
              <a:latin typeface="Times New Roman" panose="02020603050405020304" pitchFamily="18" charset="0"/>
            </a:endParaRPr>
          </a:p>
          <a:p>
            <a:r>
              <a:rPr lang="en-US" sz="1400" i="1" dirty="0">
                <a:latin typeface="Times New Roman" panose="02020603050405020304" pitchFamily="18" charset="0"/>
              </a:rPr>
              <a:t>If yes, attach documentation of public involvement conducted per </a:t>
            </a:r>
            <a:r>
              <a:rPr lang="en-US" sz="1400" i="1" u="sng" dirty="0">
                <a:solidFill>
                  <a:srgbClr val="0000FF"/>
                </a:solidFill>
                <a:latin typeface="Times New Roman" panose="02020603050405020304" pitchFamily="18" charset="0"/>
                <a:hlinkClick r:id="rId2"/>
              </a:rPr>
              <a:t>E.O. 11988</a:t>
            </a:r>
            <a:r>
              <a:rPr lang="en-US" sz="1400" i="1" dirty="0">
                <a:solidFill>
                  <a:srgbClr val="0000FF"/>
                </a:solidFill>
                <a:latin typeface="Times New Roman" panose="02020603050405020304" pitchFamily="18" charset="0"/>
                <a:hlinkClick r:id="rId2"/>
              </a:rPr>
              <a:t> </a:t>
            </a:r>
            <a:r>
              <a:rPr lang="en-US" sz="1400" i="1" dirty="0">
                <a:solidFill>
                  <a:srgbClr val="000000"/>
                </a:solidFill>
                <a:latin typeface="Times New Roman" panose="02020603050405020304" pitchFamily="18" charset="0"/>
                <a:hlinkClick r:id="rId2"/>
              </a:rPr>
              <a:t>and </a:t>
            </a:r>
            <a:r>
              <a:rPr lang="en-US" sz="1400" i="1" u="sng" dirty="0">
                <a:solidFill>
                  <a:srgbClr val="0000FF"/>
                </a:solidFill>
                <a:latin typeface="Times New Roman" panose="02020603050405020304" pitchFamily="18" charset="0"/>
                <a:hlinkClick r:id="rId3"/>
              </a:rPr>
              <a:t>23 CFR 650.109</a:t>
            </a:r>
            <a:r>
              <a:rPr lang="en-US" sz="1400" i="1" dirty="0">
                <a:solidFill>
                  <a:srgbClr val="000000"/>
                </a:solidFill>
                <a:latin typeface="Times New Roman" panose="02020603050405020304" pitchFamily="18" charset="0"/>
                <a:hlinkClick r:id="rId3"/>
              </a:rPr>
              <a:t>. Consult with the regional or Statewide Hydraulics/Hydrology expert and attach the required location hydraulic study developed per </a:t>
            </a:r>
            <a:r>
              <a:rPr lang="en-US" sz="1400" i="1" dirty="0">
                <a:solidFill>
                  <a:srgbClr val="0000FF"/>
                </a:solidFill>
                <a:latin typeface="Times New Roman" panose="02020603050405020304" pitchFamily="18" charset="0"/>
                <a:hlinkClick r:id="rId4"/>
              </a:rPr>
              <a:t>23 CFR 650.111</a:t>
            </a:r>
            <a:r>
              <a:rPr lang="en-US" sz="1400" i="1" dirty="0">
                <a:solidFill>
                  <a:srgbClr val="000000"/>
                </a:solidFill>
                <a:latin typeface="Times New Roman" panose="02020603050405020304" pitchFamily="18" charset="0"/>
                <a:hlinkClick r:id="rId4"/>
              </a:rPr>
              <a:t>. Answer questions M.1.a through d.</a:t>
            </a:r>
          </a:p>
          <a:p>
            <a:endParaRPr lang="en-US" sz="1400" i="1" dirty="0">
              <a:latin typeface="Times New Roman" panose="02020603050405020304" pitchFamily="18" charset="0"/>
            </a:endParaRPr>
          </a:p>
          <a:p>
            <a:pPr>
              <a:lnSpc>
                <a:spcPts val="1200"/>
              </a:lnSpc>
            </a:pPr>
            <a:r>
              <a:rPr lang="en-US" sz="1400" i="1" dirty="0">
                <a:latin typeface="Times New Roman" panose="02020603050405020304" pitchFamily="18" charset="0"/>
              </a:rPr>
              <a:t>If no, skip to M.2.	</a:t>
            </a:r>
            <a:r>
              <a:rPr lang="en-US" sz="1400" dirty="0">
                <a:latin typeface="Times New Roman" panose="02020603050405020304" pitchFamily="18" charset="0"/>
              </a:rPr>
              <a:t>		</a:t>
            </a:r>
          </a:p>
          <a:p>
            <a:pPr>
              <a:lnSpc>
                <a:spcPts val="1200"/>
              </a:lnSpc>
            </a:pPr>
            <a:endParaRPr lang="en-US" sz="1400" dirty="0">
              <a:latin typeface="Times New Roman" panose="02020603050405020304" pitchFamily="18" charset="0"/>
            </a:endParaRPr>
          </a:p>
          <a:p>
            <a:pPr>
              <a:lnSpc>
                <a:spcPts val="1200"/>
              </a:lnSpc>
            </a:pPr>
            <a:r>
              <a:rPr lang="en-US" sz="1400" b="1" dirty="0">
                <a:latin typeface="Times New Roman" panose="02020603050405020304" pitchFamily="18" charset="0"/>
              </a:rPr>
              <a:t>      a. </a:t>
            </a:r>
            <a:r>
              <a:rPr lang="en-US" sz="1400" dirty="0">
                <a:latin typeface="Times New Roman" panose="02020603050405020304" pitchFamily="18" charset="0"/>
              </a:rPr>
              <a:t>Is there a longitudinal encroachment into the 100-year floodplain?			</a:t>
            </a:r>
          </a:p>
          <a:p>
            <a:pPr>
              <a:lnSpc>
                <a:spcPts val="1200"/>
              </a:lnSpc>
            </a:pPr>
            <a:r>
              <a:rPr lang="en-US" sz="1400" dirty="0">
                <a:latin typeface="Times New Roman" panose="02020603050405020304" pitchFamily="18" charset="0"/>
              </a:rPr>
              <a:t>      b. Is there significant encroachment as defined by </a:t>
            </a:r>
            <a:r>
              <a:rPr lang="en-US" sz="1400" dirty="0">
                <a:latin typeface="Times New Roman" panose="02020603050405020304" pitchFamily="18" charset="0"/>
                <a:hlinkClick r:id="rId5"/>
              </a:rPr>
              <a:t>23 CFR 650.105(q)? If yes, attach a    </a:t>
            </a:r>
          </a:p>
          <a:p>
            <a:pPr>
              <a:lnSpc>
                <a:spcPts val="1200"/>
              </a:lnSpc>
            </a:pPr>
            <a:r>
              <a:rPr lang="en-US" sz="1400" dirty="0">
                <a:latin typeface="Times New Roman" panose="02020603050405020304" pitchFamily="18" charset="0"/>
                <a:hlinkClick r:id="rId5"/>
              </a:rPr>
              <a:t>      copy of FHWA’s finding required by 23 CFR 650.115.</a:t>
            </a:r>
          </a:p>
          <a:p>
            <a:pPr>
              <a:lnSpc>
                <a:spcPts val="1200"/>
              </a:lnSpc>
            </a:pPr>
            <a:endParaRPr lang="en-US" sz="1400" dirty="0">
              <a:latin typeface="Times New Roman" panose="02020603050405020304" pitchFamily="18" charset="0"/>
              <a:hlinkClick r:id="rId5"/>
            </a:endParaRPr>
          </a:p>
          <a:p>
            <a:pPr>
              <a:lnSpc>
                <a:spcPts val="1200"/>
              </a:lnSpc>
            </a:pPr>
            <a:r>
              <a:rPr lang="en-US" sz="1400" b="1" dirty="0">
                <a:latin typeface="Times New Roman" panose="02020603050405020304" pitchFamily="18" charset="0"/>
              </a:rPr>
              <a:t>      c. </a:t>
            </a:r>
            <a:r>
              <a:rPr lang="en-US" sz="1400" dirty="0">
                <a:latin typeface="Times New Roman" panose="02020603050405020304" pitchFamily="18" charset="0"/>
              </a:rPr>
              <a:t>Project encroaches into a regulatory floodway.			</a:t>
            </a:r>
          </a:p>
          <a:p>
            <a:pPr>
              <a:lnSpc>
                <a:spcPts val="1200"/>
              </a:lnSpc>
            </a:pPr>
            <a:endParaRPr lang="en-US" sz="1400" b="1" dirty="0">
              <a:latin typeface="Times New Roman" panose="02020603050405020304" pitchFamily="18" charset="0"/>
            </a:endParaRPr>
          </a:p>
          <a:p>
            <a:pPr>
              <a:lnSpc>
                <a:spcPts val="1200"/>
              </a:lnSpc>
            </a:pPr>
            <a:r>
              <a:rPr lang="en-US" sz="1400" b="1" dirty="0">
                <a:latin typeface="Times New Roman" panose="02020603050405020304" pitchFamily="18" charset="0"/>
              </a:rPr>
              <a:t>      d. </a:t>
            </a:r>
            <a:r>
              <a:rPr lang="en-US" sz="1400" dirty="0">
                <a:latin typeface="Times New Roman" panose="02020603050405020304" pitchFamily="18" charset="0"/>
              </a:rPr>
              <a:t>The proposed action would increase the base flood elevation one-foot or greater.</a:t>
            </a:r>
          </a:p>
          <a:p>
            <a:pPr>
              <a:lnSpc>
                <a:spcPts val="1200"/>
              </a:lnSpc>
            </a:pPr>
            <a:r>
              <a:rPr lang="en-US" sz="1400" dirty="0">
                <a:latin typeface="Times New Roman" panose="02020603050405020304" pitchFamily="18" charset="0"/>
              </a:rPr>
              <a:t>			</a:t>
            </a:r>
          </a:p>
          <a:p>
            <a:r>
              <a:rPr lang="en-US" sz="1400" b="1" dirty="0">
                <a:latin typeface="Times New Roman" panose="02020603050405020304" pitchFamily="18" charset="0"/>
              </a:rPr>
              <a:t>2. </a:t>
            </a:r>
            <a:r>
              <a:rPr lang="en-US" sz="1400" dirty="0">
                <a:latin typeface="Times New Roman" panose="02020603050405020304" pitchFamily="18" charset="0"/>
              </a:rPr>
              <a:t>Project conforms to local flood hazard requirements.</a:t>
            </a:r>
          </a:p>
          <a:p>
            <a:r>
              <a:rPr lang="en-US" sz="1400" dirty="0">
                <a:latin typeface="Times New Roman" panose="02020603050405020304" pitchFamily="18" charset="0"/>
              </a:rPr>
              <a:t>			</a:t>
            </a:r>
          </a:p>
          <a:p>
            <a:r>
              <a:rPr lang="en-US" sz="1400" b="1" dirty="0">
                <a:latin typeface="Times New Roman" panose="02020603050405020304" pitchFamily="18" charset="0"/>
              </a:rPr>
              <a:t>3. </a:t>
            </a:r>
            <a:r>
              <a:rPr lang="en-US" sz="1400" dirty="0">
                <a:latin typeface="Times New Roman" panose="02020603050405020304" pitchFamily="18" charset="0"/>
              </a:rPr>
              <a:t>Project is consistent with</a:t>
            </a:r>
            <a:r>
              <a:rPr lang="en-US" sz="1400" dirty="0">
                <a:solidFill>
                  <a:srgbClr val="0000FF"/>
                </a:solidFill>
                <a:latin typeface="Times New Roman" panose="02020603050405020304" pitchFamily="18" charset="0"/>
              </a:rPr>
              <a:t> </a:t>
            </a:r>
            <a:r>
              <a:rPr lang="en-US" sz="1400" u="sng" dirty="0">
                <a:solidFill>
                  <a:srgbClr val="0000FF"/>
                </a:solidFill>
                <a:latin typeface="Times New Roman" panose="02020603050405020304" pitchFamily="18" charset="0"/>
              </a:rPr>
              <a:t>E.O. 11988</a:t>
            </a:r>
            <a:r>
              <a:rPr lang="en-US" sz="1400" dirty="0">
                <a:solidFill>
                  <a:srgbClr val="0000FF"/>
                </a:solidFill>
                <a:latin typeface="Times New Roman" panose="02020603050405020304" pitchFamily="18" charset="0"/>
              </a:rPr>
              <a:t> </a:t>
            </a:r>
            <a:r>
              <a:rPr lang="en-US" sz="1400" dirty="0">
                <a:solidFill>
                  <a:srgbClr val="000000"/>
                </a:solidFill>
                <a:latin typeface="Times New Roman" panose="02020603050405020304" pitchFamily="18" charset="0"/>
              </a:rPr>
              <a:t>(Floodplain Protection). </a:t>
            </a:r>
            <a:r>
              <a:rPr lang="en-US" sz="1400" i="1" dirty="0">
                <a:solidFill>
                  <a:srgbClr val="000000"/>
                </a:solidFill>
                <a:latin typeface="Times New Roman" panose="02020603050405020304" pitchFamily="18" charset="0"/>
              </a:rPr>
              <a:t>If no, the project cannot be approved as proposed.	</a:t>
            </a:r>
          </a:p>
          <a:p>
            <a:r>
              <a:rPr lang="en-US" sz="1400" dirty="0">
                <a:solidFill>
                  <a:srgbClr val="000000"/>
                </a:solidFill>
                <a:latin typeface="Times New Roman" panose="02020603050405020304" pitchFamily="18" charset="0"/>
              </a:rPr>
              <a:t>		</a:t>
            </a:r>
          </a:p>
          <a:p>
            <a:r>
              <a:rPr lang="en-US" sz="1400" b="1" dirty="0">
                <a:latin typeface="Times New Roman" panose="02020603050405020304" pitchFamily="18" charset="0"/>
              </a:rPr>
              <a:t>4. </a:t>
            </a:r>
            <a:r>
              <a:rPr lang="en-US" sz="1400" dirty="0">
                <a:latin typeface="Times New Roman" panose="02020603050405020304" pitchFamily="18" charset="0"/>
              </a:rPr>
              <a:t>Summarize floodplain impacts and mitigation, if any. </a:t>
            </a:r>
            <a:r>
              <a:rPr lang="en-US" sz="1400" i="1" dirty="0">
                <a:latin typeface="Times New Roman" panose="02020603050405020304" pitchFamily="18" charset="0"/>
              </a:rPr>
              <a:t>Include any commitments or </a:t>
            </a:r>
            <a:r>
              <a:rPr lang="en-US" sz="1400" i="1" dirty="0" err="1">
                <a:latin typeface="Times New Roman" panose="02020603050405020304" pitchFamily="18" charset="0"/>
              </a:rPr>
              <a:t>mitigative</a:t>
            </a:r>
            <a:r>
              <a:rPr lang="en-US" sz="1400" i="1" dirty="0">
                <a:latin typeface="Times New Roman" panose="02020603050405020304" pitchFamily="18" charset="0"/>
              </a:rPr>
              <a:t> measures in </a:t>
            </a:r>
            <a:r>
              <a:rPr lang="en-US" sz="1400" i="1" u="sng" dirty="0">
                <a:solidFill>
                  <a:srgbClr val="0000FF"/>
                </a:solidFill>
                <a:latin typeface="Times New Roman" panose="02020603050405020304" pitchFamily="18" charset="0"/>
              </a:rPr>
              <a:t>Section V</a:t>
            </a:r>
            <a:r>
              <a:rPr lang="en-US" sz="1400" i="1" dirty="0">
                <a:solidFill>
                  <a:srgbClr val="000000"/>
                </a:solidFill>
                <a:latin typeface="Times New Roman" panose="02020603050405020304" pitchFamily="18" charset="0"/>
              </a:rPr>
              <a:t>.</a:t>
            </a:r>
            <a:r>
              <a:rPr lang="en-US" sz="1100" i="1" dirty="0">
                <a:solidFill>
                  <a:srgbClr val="000000"/>
                </a:solidFill>
                <a:latin typeface="Times New Roman" panose="02020603050405020304" pitchFamily="18" charset="0"/>
              </a:rPr>
              <a:t> </a:t>
            </a:r>
          </a:p>
        </p:txBody>
      </p:sp>
      <p:sp>
        <p:nvSpPr>
          <p:cNvPr id="4" name="TextBox 3"/>
          <p:cNvSpPr txBox="1"/>
          <p:nvPr/>
        </p:nvSpPr>
        <p:spPr>
          <a:xfrm>
            <a:off x="8433994" y="637236"/>
            <a:ext cx="1344707" cy="1046440"/>
          </a:xfrm>
          <a:prstGeom prst="rect">
            <a:avLst/>
          </a:prstGeom>
          <a:noFill/>
        </p:spPr>
        <p:txBody>
          <a:bodyPr wrap="square" rtlCol="0">
            <a:spAutoFit/>
          </a:bodyPr>
          <a:lstStyle/>
          <a:p>
            <a:r>
              <a:rPr lang="en-US" sz="1200" dirty="0"/>
              <a:t>     </a:t>
            </a:r>
            <a:r>
              <a:rPr lang="en-US" sz="1400" b="1" u="sng" dirty="0"/>
              <a:t>YES</a:t>
            </a:r>
            <a:r>
              <a:rPr lang="en-US" sz="1400" b="1" dirty="0"/>
              <a:t>       </a:t>
            </a:r>
            <a:r>
              <a:rPr lang="en-US" sz="1400" b="1" u="sng" dirty="0"/>
              <a:t>NO</a:t>
            </a:r>
          </a:p>
          <a:p>
            <a:endParaRPr lang="en-US" sz="1200" dirty="0"/>
          </a:p>
          <a:p>
            <a:r>
              <a:rPr lang="en-US" sz="1200" dirty="0"/>
              <a:t>                 </a:t>
            </a:r>
          </a:p>
          <a:p>
            <a:endParaRPr lang="en-US" sz="1200" dirty="0"/>
          </a:p>
          <a:p>
            <a:endParaRPr lang="en-US" sz="1200" dirty="0"/>
          </a:p>
        </p:txBody>
      </p:sp>
      <p:pic>
        <p:nvPicPr>
          <p:cNvPr id="6" name="Picture 5"/>
          <p:cNvPicPr>
            <a:picLocks noChangeAspect="1"/>
          </p:cNvPicPr>
          <p:nvPr/>
        </p:nvPicPr>
        <p:blipFill>
          <a:blip r:embed="rId6"/>
          <a:stretch>
            <a:fillRect/>
          </a:stretch>
        </p:blipFill>
        <p:spPr>
          <a:xfrm>
            <a:off x="9219305" y="1158148"/>
            <a:ext cx="215356" cy="215356"/>
          </a:xfrm>
          <a:prstGeom prst="rect">
            <a:avLst/>
          </a:prstGeom>
        </p:spPr>
      </p:pic>
      <p:pic>
        <p:nvPicPr>
          <p:cNvPr id="7" name="Picture 6"/>
          <p:cNvPicPr>
            <a:picLocks noChangeAspect="1"/>
          </p:cNvPicPr>
          <p:nvPr/>
        </p:nvPicPr>
        <p:blipFill>
          <a:blip r:embed="rId6"/>
          <a:stretch>
            <a:fillRect/>
          </a:stretch>
        </p:blipFill>
        <p:spPr>
          <a:xfrm>
            <a:off x="8718340" y="2971298"/>
            <a:ext cx="208712" cy="208712"/>
          </a:xfrm>
          <a:prstGeom prst="rect">
            <a:avLst/>
          </a:prstGeom>
        </p:spPr>
      </p:pic>
      <p:pic>
        <p:nvPicPr>
          <p:cNvPr id="8" name="Picture 7"/>
          <p:cNvPicPr>
            <a:picLocks noChangeAspect="1"/>
          </p:cNvPicPr>
          <p:nvPr/>
        </p:nvPicPr>
        <p:blipFill>
          <a:blip r:embed="rId6"/>
          <a:stretch>
            <a:fillRect/>
          </a:stretch>
        </p:blipFill>
        <p:spPr>
          <a:xfrm>
            <a:off x="9312946" y="2971297"/>
            <a:ext cx="208713" cy="208713"/>
          </a:xfrm>
          <a:prstGeom prst="rect">
            <a:avLst/>
          </a:prstGeom>
        </p:spPr>
      </p:pic>
      <p:pic>
        <p:nvPicPr>
          <p:cNvPr id="9" name="Picture 8"/>
          <p:cNvPicPr>
            <a:picLocks noChangeAspect="1"/>
          </p:cNvPicPr>
          <p:nvPr/>
        </p:nvPicPr>
        <p:blipFill>
          <a:blip r:embed="rId6"/>
          <a:stretch>
            <a:fillRect/>
          </a:stretch>
        </p:blipFill>
        <p:spPr>
          <a:xfrm flipH="1" flipV="1">
            <a:off x="8718338" y="3378075"/>
            <a:ext cx="213364" cy="213364"/>
          </a:xfrm>
          <a:prstGeom prst="rect">
            <a:avLst/>
          </a:prstGeom>
        </p:spPr>
      </p:pic>
      <p:pic>
        <p:nvPicPr>
          <p:cNvPr id="10" name="Picture 9"/>
          <p:cNvPicPr>
            <a:picLocks noChangeAspect="1"/>
          </p:cNvPicPr>
          <p:nvPr/>
        </p:nvPicPr>
        <p:blipFill>
          <a:blip r:embed="rId6"/>
          <a:stretch>
            <a:fillRect/>
          </a:stretch>
        </p:blipFill>
        <p:spPr>
          <a:xfrm>
            <a:off x="9301983" y="3377987"/>
            <a:ext cx="213452" cy="213452"/>
          </a:xfrm>
          <a:prstGeom prst="rect">
            <a:avLst/>
          </a:prstGeom>
        </p:spPr>
      </p:pic>
      <p:pic>
        <p:nvPicPr>
          <p:cNvPr id="11" name="Picture 10"/>
          <p:cNvPicPr>
            <a:picLocks noChangeAspect="1"/>
          </p:cNvPicPr>
          <p:nvPr/>
        </p:nvPicPr>
        <p:blipFill>
          <a:blip r:embed="rId6"/>
          <a:stretch>
            <a:fillRect/>
          </a:stretch>
        </p:blipFill>
        <p:spPr>
          <a:xfrm flipH="1" flipV="1">
            <a:off x="8719070" y="3731391"/>
            <a:ext cx="207981" cy="207981"/>
          </a:xfrm>
          <a:prstGeom prst="rect">
            <a:avLst/>
          </a:prstGeom>
        </p:spPr>
      </p:pic>
      <p:pic>
        <p:nvPicPr>
          <p:cNvPr id="12" name="Picture 11"/>
          <p:cNvPicPr>
            <a:picLocks noChangeAspect="1"/>
          </p:cNvPicPr>
          <p:nvPr/>
        </p:nvPicPr>
        <p:blipFill>
          <a:blip r:embed="rId6"/>
          <a:stretch>
            <a:fillRect/>
          </a:stretch>
        </p:blipFill>
        <p:spPr>
          <a:xfrm flipH="1" flipV="1">
            <a:off x="9301985" y="3734978"/>
            <a:ext cx="204395" cy="204395"/>
          </a:xfrm>
          <a:prstGeom prst="rect">
            <a:avLst/>
          </a:prstGeom>
        </p:spPr>
      </p:pic>
      <p:pic>
        <p:nvPicPr>
          <p:cNvPr id="13" name="Picture 12"/>
          <p:cNvPicPr>
            <a:picLocks noChangeAspect="1"/>
          </p:cNvPicPr>
          <p:nvPr/>
        </p:nvPicPr>
        <p:blipFill>
          <a:blip r:embed="rId6"/>
          <a:stretch>
            <a:fillRect/>
          </a:stretch>
        </p:blipFill>
        <p:spPr>
          <a:xfrm flipH="1" flipV="1">
            <a:off x="8722656" y="4089979"/>
            <a:ext cx="204395" cy="204395"/>
          </a:xfrm>
          <a:prstGeom prst="rect">
            <a:avLst/>
          </a:prstGeom>
        </p:spPr>
      </p:pic>
      <p:pic>
        <p:nvPicPr>
          <p:cNvPr id="14" name="Picture 13"/>
          <p:cNvPicPr>
            <a:picLocks noChangeAspect="1"/>
          </p:cNvPicPr>
          <p:nvPr/>
        </p:nvPicPr>
        <p:blipFill>
          <a:blip r:embed="rId6"/>
          <a:stretch>
            <a:fillRect/>
          </a:stretch>
        </p:blipFill>
        <p:spPr>
          <a:xfrm flipH="1" flipV="1">
            <a:off x="9301984" y="4082912"/>
            <a:ext cx="204395" cy="204395"/>
          </a:xfrm>
          <a:prstGeom prst="rect">
            <a:avLst/>
          </a:prstGeom>
        </p:spPr>
      </p:pic>
      <p:pic>
        <p:nvPicPr>
          <p:cNvPr id="15" name="Picture 14"/>
          <p:cNvPicPr>
            <a:picLocks noChangeAspect="1"/>
          </p:cNvPicPr>
          <p:nvPr/>
        </p:nvPicPr>
        <p:blipFill>
          <a:blip r:embed="rId6"/>
          <a:stretch>
            <a:fillRect/>
          </a:stretch>
        </p:blipFill>
        <p:spPr>
          <a:xfrm flipH="1" flipV="1">
            <a:off x="8723716" y="4467632"/>
            <a:ext cx="204395" cy="204395"/>
          </a:xfrm>
          <a:prstGeom prst="rect">
            <a:avLst/>
          </a:prstGeom>
        </p:spPr>
      </p:pic>
      <p:pic>
        <p:nvPicPr>
          <p:cNvPr id="16" name="Picture 15"/>
          <p:cNvPicPr>
            <a:picLocks noChangeAspect="1"/>
          </p:cNvPicPr>
          <p:nvPr/>
        </p:nvPicPr>
        <p:blipFill>
          <a:blip r:embed="rId6"/>
          <a:stretch>
            <a:fillRect/>
          </a:stretch>
        </p:blipFill>
        <p:spPr>
          <a:xfrm flipH="1" flipV="1">
            <a:off x="9312946" y="4472572"/>
            <a:ext cx="204395" cy="204395"/>
          </a:xfrm>
          <a:prstGeom prst="rect">
            <a:avLst/>
          </a:prstGeom>
        </p:spPr>
      </p:pic>
      <p:pic>
        <p:nvPicPr>
          <p:cNvPr id="17" name="Picture 16"/>
          <p:cNvPicPr>
            <a:picLocks noChangeAspect="1"/>
          </p:cNvPicPr>
          <p:nvPr/>
        </p:nvPicPr>
        <p:blipFill>
          <a:blip r:embed="rId6"/>
          <a:stretch>
            <a:fillRect/>
          </a:stretch>
        </p:blipFill>
        <p:spPr>
          <a:xfrm flipH="1" flipV="1">
            <a:off x="8724978" y="4905110"/>
            <a:ext cx="204395" cy="204395"/>
          </a:xfrm>
          <a:prstGeom prst="rect">
            <a:avLst/>
          </a:prstGeom>
        </p:spPr>
      </p:pic>
      <p:pic>
        <p:nvPicPr>
          <p:cNvPr id="18" name="Picture 17"/>
          <p:cNvPicPr>
            <a:picLocks noChangeAspect="1"/>
          </p:cNvPicPr>
          <p:nvPr/>
        </p:nvPicPr>
        <p:blipFill>
          <a:blip r:embed="rId6"/>
          <a:stretch>
            <a:fillRect/>
          </a:stretch>
        </p:blipFill>
        <p:spPr>
          <a:xfrm flipH="1" flipV="1">
            <a:off x="9301983" y="4905111"/>
            <a:ext cx="204395" cy="204395"/>
          </a:xfrm>
          <a:prstGeom prst="rect">
            <a:avLst/>
          </a:prstGeom>
        </p:spPr>
      </p:pic>
      <p:pic>
        <p:nvPicPr>
          <p:cNvPr id="19" name="Picture 18"/>
          <p:cNvPicPr>
            <a:picLocks noChangeAspect="1"/>
          </p:cNvPicPr>
          <p:nvPr/>
        </p:nvPicPr>
        <p:blipFill>
          <a:blip r:embed="rId6"/>
          <a:stretch>
            <a:fillRect/>
          </a:stretch>
        </p:blipFill>
        <p:spPr>
          <a:xfrm>
            <a:off x="8707785" y="1156263"/>
            <a:ext cx="215356" cy="215356"/>
          </a:xfrm>
          <a:prstGeom prst="rect">
            <a:avLst/>
          </a:prstGeom>
        </p:spPr>
      </p:pic>
      <p:sp>
        <p:nvSpPr>
          <p:cNvPr id="2" name="TextBox 1"/>
          <p:cNvSpPr txBox="1"/>
          <p:nvPr/>
        </p:nvSpPr>
        <p:spPr>
          <a:xfrm>
            <a:off x="4668615" y="661286"/>
            <a:ext cx="2635827" cy="369332"/>
          </a:xfrm>
          <a:prstGeom prst="rect">
            <a:avLst/>
          </a:prstGeom>
          <a:noFill/>
        </p:spPr>
        <p:txBody>
          <a:bodyPr wrap="square" rtlCol="0">
            <a:spAutoFit/>
          </a:bodyPr>
          <a:lstStyle/>
          <a:p>
            <a:r>
              <a:rPr lang="en-US" u="sng" dirty="0">
                <a:solidFill>
                  <a:srgbClr val="FF0000"/>
                </a:solidFill>
              </a:rPr>
              <a:t>(mapped or unmapped)</a:t>
            </a:r>
          </a:p>
        </p:txBody>
      </p:sp>
      <p:cxnSp>
        <p:nvCxnSpPr>
          <p:cNvPr id="20" name="Straight Arrow Connector 19"/>
          <p:cNvCxnSpPr/>
          <p:nvPr/>
        </p:nvCxnSpPr>
        <p:spPr>
          <a:xfrm flipV="1">
            <a:off x="5023821" y="1006568"/>
            <a:ext cx="86061" cy="306613"/>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777998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Re-evaluations &amp; Floodplains</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b="1" i="1" dirty="0"/>
              <a:t>Always</a:t>
            </a:r>
            <a:r>
              <a:rPr lang="en-US" dirty="0"/>
              <a:t> document/correct information on Re-</a:t>
            </a:r>
            <a:r>
              <a:rPr lang="en-US" dirty="0" err="1"/>
              <a:t>eval</a:t>
            </a:r>
            <a:r>
              <a:rPr lang="en-US" dirty="0"/>
              <a:t> forms</a:t>
            </a:r>
          </a:p>
          <a:p>
            <a:pPr marL="0" indent="0">
              <a:buNone/>
            </a:pPr>
            <a:endParaRPr lang="en-US" dirty="0"/>
          </a:p>
          <a:p>
            <a:pPr marL="0" indent="0">
              <a:buNone/>
            </a:pPr>
            <a:r>
              <a:rPr lang="en-US" dirty="0"/>
              <a:t>If not too late, take corrective action…</a:t>
            </a:r>
          </a:p>
          <a:p>
            <a:pPr marL="0" indent="0">
              <a:buNone/>
            </a:pPr>
            <a:endParaRPr lang="en-US" dirty="0"/>
          </a:p>
        </p:txBody>
      </p:sp>
    </p:spTree>
    <p:extLst>
      <p:ext uri="{BB962C8B-B14F-4D97-AF65-F5344CB8AC3E}">
        <p14:creationId xmlns:p14="http://schemas.microsoft.com/office/powerpoint/2010/main" val="2985426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Re-evaluations &amp; Floodplains</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Common Issue: </a:t>
            </a:r>
          </a:p>
          <a:p>
            <a:pPr>
              <a:buFontTx/>
              <a:buChar char="-"/>
            </a:pPr>
            <a:r>
              <a:rPr lang="en-US" dirty="0"/>
              <a:t>During Re-</a:t>
            </a:r>
            <a:r>
              <a:rPr lang="en-US" dirty="0" err="1"/>
              <a:t>eval</a:t>
            </a:r>
            <a:r>
              <a:rPr lang="en-US" dirty="0"/>
              <a:t> process it is determined that there is an encroachment that was not documented originally </a:t>
            </a:r>
          </a:p>
          <a:p>
            <a:pPr lvl="1">
              <a:buFontTx/>
              <a:buChar char="-"/>
            </a:pPr>
            <a:r>
              <a:rPr lang="en-US" dirty="0"/>
              <a:t>Get an LHS or have Hydraulic Engineer review Hydraulic Report. </a:t>
            </a:r>
          </a:p>
          <a:p>
            <a:pPr lvl="1">
              <a:buFontTx/>
              <a:buChar char="-"/>
            </a:pPr>
            <a:r>
              <a:rPr lang="en-US" dirty="0"/>
              <a:t>Does the encroachment require a new Class of Action? </a:t>
            </a:r>
          </a:p>
          <a:p>
            <a:pPr lvl="1">
              <a:buFontTx/>
              <a:buChar char="-"/>
            </a:pPr>
            <a:r>
              <a:rPr lang="en-US" dirty="0"/>
              <a:t>Does the encroachment change the programmatic status of the Action? </a:t>
            </a:r>
          </a:p>
          <a:p>
            <a:pPr lvl="1">
              <a:buFontTx/>
              <a:buChar char="-"/>
            </a:pPr>
            <a:endParaRPr lang="en-US" dirty="0"/>
          </a:p>
          <a:p>
            <a:pPr>
              <a:buFontTx/>
              <a:buChar char="-"/>
            </a:pPr>
            <a:r>
              <a:rPr lang="en-US" dirty="0"/>
              <a:t>If yes to either, correct with a new COA or CE. </a:t>
            </a:r>
          </a:p>
          <a:p>
            <a:pPr marL="0" indent="0">
              <a:buNone/>
            </a:pPr>
            <a:endParaRPr lang="en-US" dirty="0"/>
          </a:p>
        </p:txBody>
      </p:sp>
    </p:spTree>
    <p:extLst>
      <p:ext uri="{BB962C8B-B14F-4D97-AF65-F5344CB8AC3E}">
        <p14:creationId xmlns:p14="http://schemas.microsoft.com/office/powerpoint/2010/main" val="24480128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a:t>
            </a:r>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sz="3200" dirty="0"/>
              <a:t>Questions &amp; Discussion </a:t>
            </a:r>
          </a:p>
        </p:txBody>
      </p:sp>
    </p:spTree>
    <p:extLst>
      <p:ext uri="{BB962C8B-B14F-4D97-AF65-F5344CB8AC3E}">
        <p14:creationId xmlns:p14="http://schemas.microsoft.com/office/powerpoint/2010/main" val="3505911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1198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3200" dirty="0">
                <a:solidFill>
                  <a:schemeClr val="tx1">
                    <a:lumMod val="75000"/>
                    <a:lumOff val="25000"/>
                  </a:schemeClr>
                </a:solidFill>
                <a:latin typeface="Arial Black" pitchFamily="34" charset="0"/>
              </a:rPr>
              <a:t>Executive Order 11988 (May 1977)</a:t>
            </a:r>
          </a:p>
        </p:txBody>
      </p:sp>
      <p:sp>
        <p:nvSpPr>
          <p:cNvPr id="5" name="Content Placeholder 2"/>
          <p:cNvSpPr txBox="1">
            <a:spLocks/>
          </p:cNvSpPr>
          <p:nvPr/>
        </p:nvSpPr>
        <p:spPr>
          <a:xfrm>
            <a:off x="666077" y="1502896"/>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Directed federal agencies to avoid actions located in or adversely affecting floodplains unless there is no practicable alternative;</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Directed federal agencies to take action to mitigate losses if avoidance is not practicable;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dirty="0">
              <a:solidFill>
                <a:sysClr val="windowText" lastClr="000000"/>
              </a:solidFill>
              <a:latin typeface="Calibri" panose="020F0502020204030204"/>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Required</a:t>
            </a:r>
            <a:r>
              <a:rPr kumimoji="0" lang="en-US" sz="2800" b="0" i="0" u="none" strike="noStrike" kern="1200" cap="none" spc="0" normalizeH="0" noProof="0" dirty="0">
                <a:ln>
                  <a:noFill/>
                </a:ln>
                <a:solidFill>
                  <a:sysClr val="windowText" lastClr="000000"/>
                </a:solidFill>
                <a:effectLst/>
                <a:uLnTx/>
                <a:uFillTx/>
                <a:latin typeface="Calibri" panose="020F0502020204030204"/>
                <a:ea typeface="+mn-ea"/>
                <a:cs typeface="+mn-cs"/>
              </a:rPr>
              <a:t> public notice of floodplain development; </a:t>
            </a:r>
            <a:r>
              <a:rPr lang="en-US" noProof="0" dirty="0">
                <a:solidFill>
                  <a:sysClr val="windowText" lastClr="000000"/>
                </a:solidFill>
                <a:latin typeface="Calibri" panose="020F0502020204030204"/>
              </a:rPr>
              <a:t>a</a:t>
            </a:r>
            <a:r>
              <a:rPr lang="en-US" dirty="0" err="1">
                <a:solidFill>
                  <a:sysClr val="windowText" lastClr="000000"/>
                </a:solidFill>
                <a:latin typeface="Calibri" panose="020F0502020204030204"/>
              </a:rPr>
              <a:t>nd</a:t>
            </a:r>
            <a:r>
              <a:rPr lang="en-US" dirty="0">
                <a:solidFill>
                  <a:sysClr val="windowText" lastClr="000000"/>
                </a:solidFill>
                <a:latin typeface="Calibri" panose="020F0502020204030204"/>
              </a:rPr>
              <a:t> more. </a:t>
            </a:r>
          </a:p>
        </p:txBody>
      </p:sp>
    </p:spTree>
    <p:extLst>
      <p:ext uri="{BB962C8B-B14F-4D97-AF65-F5344CB8AC3E}">
        <p14:creationId xmlns:p14="http://schemas.microsoft.com/office/powerpoint/2010/main" val="3674054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752139" y="-97454"/>
            <a:ext cx="10515600" cy="1325563"/>
          </a:xfrm>
        </p:spPr>
        <p:txBody>
          <a:bodyPr/>
          <a:lstStyle/>
          <a:p>
            <a:r>
              <a:rPr lang="en-US" dirty="0"/>
              <a:t>23 USC 650 Subpart A (1979)</a:t>
            </a:r>
          </a:p>
        </p:txBody>
      </p:sp>
      <p:sp>
        <p:nvSpPr>
          <p:cNvPr id="7" name="Content Placeholder 2"/>
          <p:cNvSpPr>
            <a:spLocks noGrp="1"/>
          </p:cNvSpPr>
          <p:nvPr>
            <p:ph idx="1"/>
          </p:nvPr>
        </p:nvSpPr>
        <p:spPr>
          <a:xfrm>
            <a:off x="752139" y="1513653"/>
            <a:ext cx="10515600" cy="4351338"/>
          </a:xfrm>
        </p:spPr>
        <p:txBody>
          <a:bodyPr/>
          <a:lstStyle/>
          <a:p>
            <a:r>
              <a:rPr lang="en-US" dirty="0"/>
              <a:t>Prescribes Federal Highway Administration (FHWA) policies and procedures for the location and hydraulic design of highway encroachments on flood plains, including direct federal highway projects administered by the FHWA. </a:t>
            </a:r>
          </a:p>
          <a:p>
            <a:r>
              <a:rPr lang="en-US" b="1" dirty="0"/>
              <a:t>Definitions</a:t>
            </a:r>
            <a:r>
              <a:rPr lang="en-US" dirty="0"/>
              <a:t>: </a:t>
            </a:r>
          </a:p>
          <a:p>
            <a:pPr lvl="1"/>
            <a:r>
              <a:rPr lang="en-US" dirty="0"/>
              <a:t>"Action" shall mean any highway construction, reconstruction, rehabilitation, repair, or improvement undertaken with Federal or Federal-aid highway funds or FHWA approval. </a:t>
            </a:r>
          </a:p>
          <a:p>
            <a:pPr lvl="1"/>
            <a:r>
              <a:rPr lang="en-US" dirty="0"/>
              <a:t>"Encroachment" shall mean an action within the limits of the base flood plain. </a:t>
            </a:r>
          </a:p>
        </p:txBody>
      </p:sp>
    </p:spTree>
    <p:extLst>
      <p:ext uri="{BB962C8B-B14F-4D97-AF65-F5344CB8AC3E}">
        <p14:creationId xmlns:p14="http://schemas.microsoft.com/office/powerpoint/2010/main" val="3579731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52138" y="1513652"/>
            <a:ext cx="10650967" cy="4758055"/>
          </a:xfrm>
        </p:spPr>
        <p:txBody>
          <a:bodyPr/>
          <a:lstStyle/>
          <a:p>
            <a:r>
              <a:rPr lang="en-US" dirty="0"/>
              <a:t>Clarifies “</a:t>
            </a:r>
            <a:r>
              <a:rPr lang="en-US" u="sng" dirty="0"/>
              <a:t>Temporary encroachment</a:t>
            </a:r>
            <a:r>
              <a:rPr lang="en-US" dirty="0"/>
              <a:t>” </a:t>
            </a:r>
          </a:p>
          <a:p>
            <a:pPr lvl="1"/>
            <a:r>
              <a:rPr lang="en-US" dirty="0"/>
              <a:t>An encroachment is temporary if no new permanent infrastructure or features are placed in the floodplain. An encroachment may be temporary, if the action is to return a preexisting feature or structure to an as-built condition and all equipment used in the action can be removed from the floodplain prior to any high-water/flood event.</a:t>
            </a:r>
          </a:p>
          <a:p>
            <a:pPr lvl="1"/>
            <a:r>
              <a:rPr lang="en-US" dirty="0"/>
              <a:t>Examples of temporary encroachments include cleaning drainage ditches, drains, or culverts; repaving or restoring existing roadways or bridges to an as-built condition, and so long as all restoration activities facilitate open space use. </a:t>
            </a:r>
          </a:p>
          <a:p>
            <a:pPr marL="0" indent="0">
              <a:buNone/>
            </a:pPr>
            <a:endParaRPr lang="en-US" dirty="0"/>
          </a:p>
        </p:txBody>
      </p:sp>
      <p:sp>
        <p:nvSpPr>
          <p:cNvPr id="5" name="Title 1"/>
          <p:cNvSpPr>
            <a:spLocks noGrp="1"/>
          </p:cNvSpPr>
          <p:nvPr>
            <p:ph type="title"/>
          </p:nvPr>
        </p:nvSpPr>
        <p:spPr>
          <a:xfrm>
            <a:off x="752139" y="-97454"/>
            <a:ext cx="10515600" cy="1325563"/>
          </a:xfrm>
        </p:spPr>
        <p:txBody>
          <a:bodyPr/>
          <a:lstStyle/>
          <a:p>
            <a:r>
              <a:rPr lang="en-US" dirty="0"/>
              <a:t>Updated SEO Floodplain Guidance DRAFT</a:t>
            </a:r>
          </a:p>
        </p:txBody>
      </p:sp>
    </p:spTree>
    <p:extLst>
      <p:ext uri="{BB962C8B-B14F-4D97-AF65-F5344CB8AC3E}">
        <p14:creationId xmlns:p14="http://schemas.microsoft.com/office/powerpoint/2010/main" val="1809232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52138" y="1513652"/>
            <a:ext cx="10650967" cy="4758055"/>
          </a:xfrm>
        </p:spPr>
        <p:txBody>
          <a:bodyPr/>
          <a:lstStyle/>
          <a:p>
            <a:r>
              <a:rPr lang="en-US" dirty="0"/>
              <a:t>Clarifies “</a:t>
            </a:r>
            <a:r>
              <a:rPr lang="en-US" u="sng" dirty="0"/>
              <a:t>Temporary encroachment</a:t>
            </a:r>
            <a:r>
              <a:rPr lang="en-US" dirty="0"/>
              <a:t>” </a:t>
            </a:r>
          </a:p>
          <a:p>
            <a:pPr lvl="1"/>
            <a:r>
              <a:rPr lang="en-US" dirty="0"/>
              <a:t>Any action that adds new drainage structures, changes the size of a culvert, alters the flow of drainage structures, or alters the grade, width, or pavement height of a road </a:t>
            </a:r>
            <a:r>
              <a:rPr lang="en-US" b="1" i="1" dirty="0"/>
              <a:t>does not </a:t>
            </a:r>
            <a:r>
              <a:rPr lang="en-US" dirty="0"/>
              <a:t>meet the definition of a temporary encroachment. </a:t>
            </a:r>
          </a:p>
          <a:p>
            <a:pPr lvl="1"/>
            <a:r>
              <a:rPr lang="en-US" dirty="0"/>
              <a:t>If there is uncertainty about whether the action qualifies as a temporary encroachment, the action should be treated as an encroachment and the analyst should consult with the hydraulic engineer and obtain an LHS report.  </a:t>
            </a:r>
          </a:p>
          <a:p>
            <a:pPr marL="0" indent="0">
              <a:buNone/>
            </a:pPr>
            <a:endParaRPr lang="en-US" dirty="0"/>
          </a:p>
        </p:txBody>
      </p:sp>
      <p:sp>
        <p:nvSpPr>
          <p:cNvPr id="5" name="Title 1"/>
          <p:cNvSpPr>
            <a:spLocks noGrp="1"/>
          </p:cNvSpPr>
          <p:nvPr>
            <p:ph type="title"/>
          </p:nvPr>
        </p:nvSpPr>
        <p:spPr>
          <a:xfrm>
            <a:off x="752139" y="-97454"/>
            <a:ext cx="10515600" cy="1325563"/>
          </a:xfrm>
        </p:spPr>
        <p:txBody>
          <a:bodyPr/>
          <a:lstStyle/>
          <a:p>
            <a:r>
              <a:rPr lang="en-US" dirty="0"/>
              <a:t>Updated SEO Floodplain Guidance DRAFT</a:t>
            </a:r>
          </a:p>
        </p:txBody>
      </p:sp>
    </p:spTree>
    <p:extLst>
      <p:ext uri="{BB962C8B-B14F-4D97-AF65-F5344CB8AC3E}">
        <p14:creationId xmlns:p14="http://schemas.microsoft.com/office/powerpoint/2010/main" val="2795996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52138" y="1513652"/>
            <a:ext cx="10650967" cy="4758055"/>
          </a:xfrm>
        </p:spPr>
        <p:txBody>
          <a:bodyPr/>
          <a:lstStyle/>
          <a:p>
            <a:r>
              <a:rPr lang="en-US" u="sng" dirty="0"/>
              <a:t>Temporary Bridges</a:t>
            </a:r>
            <a:r>
              <a:rPr lang="en-US" dirty="0"/>
              <a:t> </a:t>
            </a:r>
          </a:p>
          <a:p>
            <a:pPr marL="0" indent="0">
              <a:buNone/>
            </a:pPr>
            <a:endParaRPr lang="en-US" dirty="0"/>
          </a:p>
          <a:p>
            <a:pPr lvl="1"/>
            <a:r>
              <a:rPr lang="en-US" sz="2800" dirty="0"/>
              <a:t>If the project involves a temporary bridge, always consult with your regional hydraulic engineer.</a:t>
            </a:r>
          </a:p>
          <a:p>
            <a:pPr marL="457200" lvl="1" indent="0">
              <a:buNone/>
            </a:pPr>
            <a:endParaRPr lang="en-US" sz="2800" dirty="0"/>
          </a:p>
          <a:p>
            <a:pPr lvl="1"/>
            <a:r>
              <a:rPr lang="en-US" sz="2800" dirty="0"/>
              <a:t>If in an NFIP community, consult with the floodplain administrator </a:t>
            </a:r>
          </a:p>
          <a:p>
            <a:pPr marL="0" indent="0">
              <a:buNone/>
            </a:pPr>
            <a:endParaRPr lang="en-US" dirty="0"/>
          </a:p>
        </p:txBody>
      </p:sp>
      <p:sp>
        <p:nvSpPr>
          <p:cNvPr id="5" name="Title 1"/>
          <p:cNvSpPr>
            <a:spLocks noGrp="1"/>
          </p:cNvSpPr>
          <p:nvPr>
            <p:ph type="title"/>
          </p:nvPr>
        </p:nvSpPr>
        <p:spPr>
          <a:xfrm>
            <a:off x="752139" y="-97454"/>
            <a:ext cx="10515600" cy="1325563"/>
          </a:xfrm>
        </p:spPr>
        <p:txBody>
          <a:bodyPr/>
          <a:lstStyle/>
          <a:p>
            <a:r>
              <a:rPr lang="en-US" dirty="0"/>
              <a:t>Updated SEO Floodplain Guidance DRAFT</a:t>
            </a:r>
          </a:p>
        </p:txBody>
      </p:sp>
    </p:spTree>
    <p:extLst>
      <p:ext uri="{BB962C8B-B14F-4D97-AF65-F5344CB8AC3E}">
        <p14:creationId xmlns:p14="http://schemas.microsoft.com/office/powerpoint/2010/main" val="2247418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752139" y="-97454"/>
            <a:ext cx="10515600" cy="1325563"/>
          </a:xfrm>
        </p:spPr>
        <p:txBody>
          <a:bodyPr/>
          <a:lstStyle/>
          <a:p>
            <a:r>
              <a:rPr lang="en-US" dirty="0"/>
              <a:t>Updated SEO Floodplain Guidance DRAFT </a:t>
            </a:r>
          </a:p>
        </p:txBody>
      </p:sp>
      <p:sp>
        <p:nvSpPr>
          <p:cNvPr id="6" name="Content Placeholder 2"/>
          <p:cNvSpPr>
            <a:spLocks noGrp="1"/>
          </p:cNvSpPr>
          <p:nvPr>
            <p:ph idx="1"/>
          </p:nvPr>
        </p:nvSpPr>
        <p:spPr>
          <a:xfrm>
            <a:off x="655320" y="1438350"/>
            <a:ext cx="10515600" cy="4351338"/>
          </a:xfrm>
        </p:spPr>
        <p:txBody>
          <a:bodyPr/>
          <a:lstStyle/>
          <a:p>
            <a:r>
              <a:rPr lang="en-US" dirty="0"/>
              <a:t>Clarifies </a:t>
            </a:r>
            <a:r>
              <a:rPr lang="en-US" u="sng" dirty="0"/>
              <a:t>Public Notice Requirements</a:t>
            </a:r>
            <a:r>
              <a:rPr lang="en-US" dirty="0"/>
              <a:t> for EO 11988</a:t>
            </a:r>
          </a:p>
          <a:p>
            <a:pPr marL="0" indent="0">
              <a:buNone/>
            </a:pPr>
            <a:endParaRPr lang="en-US" dirty="0"/>
          </a:p>
          <a:p>
            <a:pPr lvl="1"/>
            <a:r>
              <a:rPr lang="en-US" sz="2800" dirty="0"/>
              <a:t>The public notice must identify the proposed action and its potential impacts to a specific waterway, floodplain, or floodway </a:t>
            </a:r>
          </a:p>
          <a:p>
            <a:pPr lvl="1"/>
            <a:endParaRPr lang="en-US" sz="2800" dirty="0"/>
          </a:p>
          <a:p>
            <a:pPr lvl="1"/>
            <a:r>
              <a:rPr lang="en-US" sz="2800" dirty="0"/>
              <a:t>Must provide more information than just stating compliance with EO 11988</a:t>
            </a:r>
          </a:p>
          <a:p>
            <a:endParaRPr lang="en-US" dirty="0"/>
          </a:p>
        </p:txBody>
      </p:sp>
    </p:spTree>
    <p:extLst>
      <p:ext uri="{BB962C8B-B14F-4D97-AF65-F5344CB8AC3E}">
        <p14:creationId xmlns:p14="http://schemas.microsoft.com/office/powerpoint/2010/main" val="3061035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Public Notice Example 1</a:t>
            </a:r>
            <a:endParaRPr lang="en-US" dirty="0"/>
          </a:p>
        </p:txBody>
      </p:sp>
      <p:sp>
        <p:nvSpPr>
          <p:cNvPr id="4" name="Content Placeholder 2"/>
          <p:cNvSpPr>
            <a:spLocks noGrp="1"/>
          </p:cNvSpPr>
          <p:nvPr>
            <p:ph idx="1"/>
          </p:nvPr>
        </p:nvSpPr>
        <p:spPr>
          <a:xfrm>
            <a:off x="182880" y="1194099"/>
            <a:ext cx="11564471" cy="5063546"/>
          </a:xfrm>
        </p:spPr>
        <p:txBody>
          <a:bodyPr>
            <a:normAutofit lnSpcReduction="10000"/>
          </a:bodyPr>
          <a:lstStyle/>
          <a:p>
            <a:pPr marL="0" indent="0">
              <a:buNone/>
            </a:pPr>
            <a:r>
              <a:rPr lang="en-US" dirty="0"/>
              <a:t>The project is needed because the existing travel surface is inadequate for the intended use. This project will recondition the surface material and clear existing drainage ditches to provide a suitable travel surface and reduce maintenance needs. Access to businesses and residences will be maintained during construction activities.</a:t>
            </a:r>
          </a:p>
          <a:p>
            <a:pPr marL="0" indent="0">
              <a:buNone/>
            </a:pPr>
            <a:endParaRPr lang="en-US" dirty="0"/>
          </a:p>
          <a:p>
            <a:pPr marL="0" indent="0">
              <a:buNone/>
            </a:pPr>
            <a:r>
              <a:rPr lang="en-US" dirty="0"/>
              <a:t>The following Executive Orders (EO) apply.</a:t>
            </a:r>
          </a:p>
          <a:p>
            <a:pPr marL="0" indent="0">
              <a:buNone/>
            </a:pPr>
            <a:endParaRPr lang="en-US" dirty="0"/>
          </a:p>
          <a:p>
            <a:pPr marL="0" indent="0" algn="ctr">
              <a:lnSpc>
                <a:spcPct val="70000"/>
              </a:lnSpc>
              <a:buNone/>
            </a:pPr>
            <a:r>
              <a:rPr lang="en-US" dirty="0"/>
              <a:t>EO 12898, Environmental Justice</a:t>
            </a:r>
          </a:p>
          <a:p>
            <a:pPr marL="0" indent="0" algn="ctr">
              <a:lnSpc>
                <a:spcPct val="70000"/>
              </a:lnSpc>
              <a:buNone/>
            </a:pPr>
            <a:r>
              <a:rPr lang="en-US" dirty="0"/>
              <a:t>EO 11593, Protection and Enhancement of the Cultural Environment</a:t>
            </a:r>
          </a:p>
          <a:p>
            <a:pPr marL="0" indent="0" algn="ctr">
              <a:lnSpc>
                <a:spcPct val="70000"/>
              </a:lnSpc>
              <a:buNone/>
            </a:pPr>
            <a:r>
              <a:rPr lang="en-US" dirty="0"/>
              <a:t>EO 11988, Floodplain Management</a:t>
            </a:r>
          </a:p>
          <a:p>
            <a:pPr marL="0" indent="0" algn="ctr">
              <a:lnSpc>
                <a:spcPct val="70000"/>
              </a:lnSpc>
              <a:buNone/>
            </a:pPr>
            <a:r>
              <a:rPr lang="en-US" dirty="0"/>
              <a:t>EO 13112, as amended by EO 13751, Invasive Species</a:t>
            </a:r>
          </a:p>
        </p:txBody>
      </p:sp>
      <p:sp>
        <p:nvSpPr>
          <p:cNvPr id="6" name="TextBox 5"/>
          <p:cNvSpPr txBox="1"/>
          <p:nvPr/>
        </p:nvSpPr>
        <p:spPr>
          <a:xfrm rot="20693259">
            <a:off x="5306658" y="3468609"/>
            <a:ext cx="5338483" cy="707886"/>
          </a:xfrm>
          <a:prstGeom prst="rect">
            <a:avLst/>
          </a:prstGeom>
          <a:noFill/>
        </p:spPr>
        <p:txBody>
          <a:bodyPr wrap="square" rtlCol="0">
            <a:spAutoFit/>
          </a:bodyPr>
          <a:lstStyle/>
          <a:p>
            <a:r>
              <a:rPr lang="en-US" sz="4000" b="1" dirty="0">
                <a:solidFill>
                  <a:srgbClr val="FF0000"/>
                </a:solidFill>
              </a:rPr>
              <a:t>Insufficient Information </a:t>
            </a:r>
          </a:p>
        </p:txBody>
      </p:sp>
    </p:spTree>
    <p:extLst>
      <p:ext uri="{BB962C8B-B14F-4D97-AF65-F5344CB8AC3E}">
        <p14:creationId xmlns:p14="http://schemas.microsoft.com/office/powerpoint/2010/main" val="1593482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resentation3">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OTPF_Presentation_Template.potx" id="{C0054A68-2C64-4AB0-A339-C529206E9627}" vid="{4022A7A2-2D66-47A7-9EF5-3F5696BC58A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3880</TotalTime>
  <Words>2627</Words>
  <Application>Microsoft Macintosh PowerPoint</Application>
  <PresentationFormat>Widescreen</PresentationFormat>
  <Paragraphs>236</Paragraphs>
  <Slides>25</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25</vt:i4>
      </vt:variant>
    </vt:vector>
  </HeadingPairs>
  <TitlesOfParts>
    <vt:vector size="33" baseType="lpstr">
      <vt:lpstr>Arial</vt:lpstr>
      <vt:lpstr>Arial Black</vt:lpstr>
      <vt:lpstr>Calibri</vt:lpstr>
      <vt:lpstr>Calibri Light</vt:lpstr>
      <vt:lpstr>Times New Roman</vt:lpstr>
      <vt:lpstr>Wingdings</vt:lpstr>
      <vt:lpstr>Office Theme</vt:lpstr>
      <vt:lpstr>Presentation3</vt:lpstr>
      <vt:lpstr>PowerPoint Presentation</vt:lpstr>
      <vt:lpstr>National Flood Insurance Act of 1968 </vt:lpstr>
      <vt:lpstr>PowerPoint Presentation</vt:lpstr>
      <vt:lpstr>23 USC 650 Subpart A (1979)</vt:lpstr>
      <vt:lpstr>Updated SEO Floodplain Guidance DRAFT</vt:lpstr>
      <vt:lpstr>Updated SEO Floodplain Guidance DRAFT</vt:lpstr>
      <vt:lpstr>Updated SEO Floodplain Guidance DRAFT</vt:lpstr>
      <vt:lpstr>Updated SEO Floodplain Guidance DRAFT </vt:lpstr>
      <vt:lpstr>Public Notice Example 1</vt:lpstr>
      <vt:lpstr>Public Notice Example 2</vt:lpstr>
      <vt:lpstr> Public Notice Requirements for EO 11988 </vt:lpstr>
      <vt:lpstr>Updated SEO Floodplain Guidance DRAFT</vt:lpstr>
      <vt:lpstr>Class of Actions &amp; Floodplains </vt:lpstr>
      <vt:lpstr>Programmatic CEs &amp; Floodplains </vt:lpstr>
      <vt:lpstr>Regulatory Floodway</vt:lpstr>
      <vt:lpstr>Functionally Dependent Uses </vt:lpstr>
      <vt:lpstr>(c)(26), (c)(27), &amp; (c)(28) Actions</vt:lpstr>
      <vt:lpstr>Functionally Dependent Use vs.  Temporary Encroachment Action </vt:lpstr>
      <vt:lpstr>PowerPoint Presentation</vt:lpstr>
      <vt:lpstr>PowerPoint Presentation</vt:lpstr>
      <vt:lpstr>PowerPoint Presentation</vt:lpstr>
      <vt:lpstr>PowerPoint Presentation</vt:lpstr>
      <vt:lpstr>Re-evaluations &amp; Floodplains</vt:lpstr>
      <vt:lpstr>Re-evaluations &amp; Floodplains</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Floodplains &amp; Transportation</dc:title>
  <dc:creator>Moser, Adam J (DOT)</dc:creator>
  <cp:lastModifiedBy>Adam Moser</cp:lastModifiedBy>
  <cp:revision>80</cp:revision>
  <dcterms:created xsi:type="dcterms:W3CDTF">2019-05-14T19:59:11Z</dcterms:created>
  <dcterms:modified xsi:type="dcterms:W3CDTF">2020-04-06T19:42:02Z</dcterms:modified>
</cp:coreProperties>
</file>